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2.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bookmarkIdSeed="4">
  <p:sldMasterIdLst>
    <p:sldMasterId id="2147483648" r:id="rId1"/>
    <p:sldMasterId id="2147483650" r:id="rId3"/>
    <p:sldMasterId id="2147483652" r:id="rId4"/>
    <p:sldMasterId id="2147483654" r:id="rId5"/>
    <p:sldMasterId id="2147483656" r:id="rId6"/>
    <p:sldMasterId id="2147483659" r:id="rId7"/>
    <p:sldMasterId id="2147483673" r:id="rId8"/>
    <p:sldMasterId id="2147483675" r:id="rId9"/>
  </p:sldMasterIdLst>
  <p:notesMasterIdLst>
    <p:notesMasterId r:id="rId17"/>
  </p:notesMasterIdLst>
  <p:handoutMasterIdLst>
    <p:handoutMasterId r:id="rId172"/>
  </p:handoutMasterIdLst>
  <p:sldIdLst>
    <p:sldId id="599" r:id="rId10"/>
    <p:sldId id="600" r:id="rId11"/>
    <p:sldId id="674" r:id="rId12"/>
    <p:sldId id="676" r:id="rId13"/>
    <p:sldId id="1258" r:id="rId14"/>
    <p:sldId id="1034" r:id="rId15"/>
    <p:sldId id="794" r:id="rId16"/>
    <p:sldId id="1033" r:id="rId18"/>
    <p:sldId id="1259" r:id="rId19"/>
    <p:sldId id="1035" r:id="rId20"/>
    <p:sldId id="727" r:id="rId21"/>
    <p:sldId id="795" r:id="rId22"/>
    <p:sldId id="857" r:id="rId23"/>
    <p:sldId id="859" r:id="rId24"/>
    <p:sldId id="861" r:id="rId25"/>
    <p:sldId id="863" r:id="rId26"/>
    <p:sldId id="864" r:id="rId27"/>
    <p:sldId id="1260" r:id="rId28"/>
    <p:sldId id="1036" r:id="rId29"/>
    <p:sldId id="798" r:id="rId30"/>
    <p:sldId id="880" r:id="rId31"/>
    <p:sldId id="1261" r:id="rId32"/>
    <p:sldId id="1038" r:id="rId33"/>
    <p:sldId id="799" r:id="rId34"/>
    <p:sldId id="881" r:id="rId35"/>
    <p:sldId id="883" r:id="rId36"/>
    <p:sldId id="884" r:id="rId37"/>
    <p:sldId id="882" r:id="rId38"/>
    <p:sldId id="885" r:id="rId39"/>
    <p:sldId id="886" r:id="rId40"/>
    <p:sldId id="887" r:id="rId41"/>
    <p:sldId id="888" r:id="rId42"/>
    <p:sldId id="889" r:id="rId43"/>
    <p:sldId id="890" r:id="rId44"/>
    <p:sldId id="891" r:id="rId45"/>
    <p:sldId id="892" r:id="rId46"/>
    <p:sldId id="893" r:id="rId47"/>
    <p:sldId id="894" r:id="rId48"/>
    <p:sldId id="1262" r:id="rId49"/>
    <p:sldId id="1039" r:id="rId50"/>
    <p:sldId id="797" r:id="rId51"/>
    <p:sldId id="865" r:id="rId52"/>
    <p:sldId id="866" r:id="rId53"/>
    <p:sldId id="867" r:id="rId54"/>
    <p:sldId id="868" r:id="rId55"/>
    <p:sldId id="870" r:id="rId56"/>
    <p:sldId id="871" r:id="rId57"/>
    <p:sldId id="872" r:id="rId58"/>
    <p:sldId id="873" r:id="rId59"/>
    <p:sldId id="874" r:id="rId60"/>
    <p:sldId id="875" r:id="rId61"/>
    <p:sldId id="876" r:id="rId62"/>
    <p:sldId id="877" r:id="rId63"/>
    <p:sldId id="878" r:id="rId64"/>
    <p:sldId id="879" r:id="rId65"/>
    <p:sldId id="800" r:id="rId66"/>
    <p:sldId id="895" r:id="rId67"/>
    <p:sldId id="896" r:id="rId68"/>
    <p:sldId id="801" r:id="rId69"/>
    <p:sldId id="903" r:id="rId70"/>
    <p:sldId id="904" r:id="rId71"/>
    <p:sldId id="905" r:id="rId72"/>
    <p:sldId id="906" r:id="rId73"/>
    <p:sldId id="907" r:id="rId74"/>
    <p:sldId id="908" r:id="rId75"/>
    <p:sldId id="909" r:id="rId76"/>
    <p:sldId id="911" r:id="rId77"/>
    <p:sldId id="912" r:id="rId78"/>
    <p:sldId id="914" r:id="rId79"/>
    <p:sldId id="915" r:id="rId80"/>
    <p:sldId id="916" r:id="rId81"/>
    <p:sldId id="1040" r:id="rId82"/>
    <p:sldId id="917" r:id="rId83"/>
    <p:sldId id="918" r:id="rId84"/>
    <p:sldId id="1041" r:id="rId85"/>
    <p:sldId id="1042" r:id="rId86"/>
    <p:sldId id="1043" r:id="rId87"/>
    <p:sldId id="1044" r:id="rId88"/>
    <p:sldId id="923" r:id="rId89"/>
    <p:sldId id="1046" r:id="rId90"/>
    <p:sldId id="924" r:id="rId91"/>
    <p:sldId id="1066" r:id="rId92"/>
    <p:sldId id="926" r:id="rId93"/>
    <p:sldId id="927" r:id="rId94"/>
    <p:sldId id="928" r:id="rId95"/>
    <p:sldId id="929" r:id="rId96"/>
    <p:sldId id="930" r:id="rId97"/>
    <p:sldId id="932" r:id="rId98"/>
    <p:sldId id="934" r:id="rId99"/>
    <p:sldId id="953" r:id="rId100"/>
    <p:sldId id="954" r:id="rId101"/>
    <p:sldId id="955" r:id="rId102"/>
    <p:sldId id="1052" r:id="rId103"/>
    <p:sldId id="956" r:id="rId104"/>
    <p:sldId id="957" r:id="rId105"/>
    <p:sldId id="958" r:id="rId106"/>
    <p:sldId id="1195" r:id="rId107"/>
    <p:sldId id="1196" r:id="rId108"/>
    <p:sldId id="1197" r:id="rId109"/>
    <p:sldId id="1198" r:id="rId110"/>
    <p:sldId id="1199" r:id="rId111"/>
    <p:sldId id="1200" r:id="rId112"/>
    <p:sldId id="1201" r:id="rId113"/>
    <p:sldId id="1202" r:id="rId114"/>
    <p:sldId id="1203" r:id="rId115"/>
    <p:sldId id="1204" r:id="rId116"/>
    <p:sldId id="1205" r:id="rId117"/>
    <p:sldId id="1206" r:id="rId118"/>
    <p:sldId id="1263" r:id="rId119"/>
    <p:sldId id="1054" r:id="rId120"/>
    <p:sldId id="983" r:id="rId121"/>
    <p:sldId id="985" r:id="rId122"/>
    <p:sldId id="986" r:id="rId123"/>
    <p:sldId id="988" r:id="rId124"/>
    <p:sldId id="989" r:id="rId125"/>
    <p:sldId id="990" r:id="rId126"/>
    <p:sldId id="991" r:id="rId127"/>
    <p:sldId id="992" r:id="rId128"/>
    <p:sldId id="993" r:id="rId129"/>
    <p:sldId id="994" r:id="rId130"/>
    <p:sldId id="995" r:id="rId131"/>
    <p:sldId id="1055" r:id="rId132"/>
    <p:sldId id="996" r:id="rId133"/>
    <p:sldId id="1056" r:id="rId134"/>
    <p:sldId id="1000" r:id="rId135"/>
    <p:sldId id="1059" r:id="rId136"/>
    <p:sldId id="1060" r:id="rId137"/>
    <p:sldId id="1002" r:id="rId138"/>
    <p:sldId id="1003" r:id="rId139"/>
    <p:sldId id="1004" r:id="rId140"/>
    <p:sldId id="1005" r:id="rId141"/>
    <p:sldId id="1006" r:id="rId142"/>
    <p:sldId id="1007" r:id="rId143"/>
    <p:sldId id="1008" r:id="rId144"/>
    <p:sldId id="1009" r:id="rId145"/>
    <p:sldId id="1012" r:id="rId146"/>
    <p:sldId id="1013" r:id="rId147"/>
    <p:sldId id="1014" r:id="rId148"/>
    <p:sldId id="1016" r:id="rId149"/>
    <p:sldId id="1017" r:id="rId150"/>
    <p:sldId id="1062" r:id="rId151"/>
    <p:sldId id="1061" r:id="rId152"/>
    <p:sldId id="1018" r:id="rId153"/>
    <p:sldId id="1019" r:id="rId154"/>
    <p:sldId id="1020" r:id="rId155"/>
    <p:sldId id="1021" r:id="rId156"/>
    <p:sldId id="1022" r:id="rId157"/>
    <p:sldId id="1023" r:id="rId158"/>
    <p:sldId id="1063" r:id="rId159"/>
    <p:sldId id="1024" r:id="rId160"/>
    <p:sldId id="1064" r:id="rId161"/>
    <p:sldId id="1207" r:id="rId162"/>
    <p:sldId id="1208" r:id="rId163"/>
    <p:sldId id="1209" r:id="rId164"/>
    <p:sldId id="1210" r:id="rId165"/>
    <p:sldId id="1211" r:id="rId166"/>
    <p:sldId id="1212" r:id="rId167"/>
    <p:sldId id="1213" r:id="rId168"/>
    <p:sldId id="1214" r:id="rId169"/>
    <p:sldId id="1264" r:id="rId170"/>
    <p:sldId id="264" r:id="rId17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E4"/>
    <a:srgbClr val="FFFFFF"/>
    <a:srgbClr val="D9D9D9"/>
    <a:srgbClr val="49504F"/>
    <a:srgbClr val="AD2B26"/>
    <a:srgbClr val="B70006"/>
    <a:srgbClr val="919191"/>
    <a:srgbClr val="333333"/>
    <a:srgbClr val="B60206"/>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0146" autoAdjust="0"/>
    <p:restoredTop sz="95550" autoAdjust="0"/>
  </p:normalViewPr>
  <p:slideViewPr>
    <p:cSldViewPr snapToGrid="0">
      <p:cViewPr varScale="1">
        <p:scale>
          <a:sx n="84" d="100"/>
          <a:sy n="84" d="100"/>
        </p:scale>
        <p:origin x="135" y="85"/>
      </p:cViewPr>
      <p:guideLst/>
    </p:cSldViewPr>
  </p:slideViewPr>
  <p:notesTextViewPr>
    <p:cViewPr>
      <p:scale>
        <a:sx n="3" d="2"/>
        <a:sy n="3" d="2"/>
      </p:scale>
      <p:origin x="0" y="0"/>
    </p:cViewPr>
  </p:notesTextViewPr>
  <p:sorterViewPr>
    <p:cViewPr>
      <p:scale>
        <a:sx n="100" d="100"/>
        <a:sy n="100" d="100"/>
      </p:scale>
      <p:origin x="0" y="-1613"/>
    </p:cViewPr>
  </p:sorter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89.xml"/><Relationship Id="rId98" Type="http://schemas.openxmlformats.org/officeDocument/2006/relationships/slide" Target="slides/slide88.xml"/><Relationship Id="rId97" Type="http://schemas.openxmlformats.org/officeDocument/2006/relationships/slide" Target="slides/slide87.xml"/><Relationship Id="rId96" Type="http://schemas.openxmlformats.org/officeDocument/2006/relationships/slide" Target="slides/slide86.xml"/><Relationship Id="rId95" Type="http://schemas.openxmlformats.org/officeDocument/2006/relationships/slide" Target="slides/slide85.xml"/><Relationship Id="rId94" Type="http://schemas.openxmlformats.org/officeDocument/2006/relationships/slide" Target="slides/slide84.xml"/><Relationship Id="rId93" Type="http://schemas.openxmlformats.org/officeDocument/2006/relationships/slide" Target="slides/slide83.xml"/><Relationship Id="rId92" Type="http://schemas.openxmlformats.org/officeDocument/2006/relationships/slide" Target="slides/slide82.xml"/><Relationship Id="rId91" Type="http://schemas.openxmlformats.org/officeDocument/2006/relationships/slide" Target="slides/slide81.xml"/><Relationship Id="rId90" Type="http://schemas.openxmlformats.org/officeDocument/2006/relationships/slide" Target="slides/slide80.xml"/><Relationship Id="rId9" Type="http://schemas.openxmlformats.org/officeDocument/2006/relationships/slideMaster" Target="slideMasters/slideMaster8.xml"/><Relationship Id="rId89" Type="http://schemas.openxmlformats.org/officeDocument/2006/relationships/slide" Target="slides/slide79.xml"/><Relationship Id="rId88" Type="http://schemas.openxmlformats.org/officeDocument/2006/relationships/slide" Target="slides/slide78.xml"/><Relationship Id="rId87" Type="http://schemas.openxmlformats.org/officeDocument/2006/relationships/slide" Target="slides/slide77.xml"/><Relationship Id="rId86" Type="http://schemas.openxmlformats.org/officeDocument/2006/relationships/slide" Target="slides/slide76.xml"/><Relationship Id="rId85" Type="http://schemas.openxmlformats.org/officeDocument/2006/relationships/slide" Target="slides/slide75.xml"/><Relationship Id="rId84" Type="http://schemas.openxmlformats.org/officeDocument/2006/relationships/slide" Target="slides/slide74.xml"/><Relationship Id="rId83" Type="http://schemas.openxmlformats.org/officeDocument/2006/relationships/slide" Target="slides/slide73.xml"/><Relationship Id="rId82" Type="http://schemas.openxmlformats.org/officeDocument/2006/relationships/slide" Target="slides/slide72.xml"/><Relationship Id="rId81" Type="http://schemas.openxmlformats.org/officeDocument/2006/relationships/slide" Target="slides/slide71.xml"/><Relationship Id="rId80" Type="http://schemas.openxmlformats.org/officeDocument/2006/relationships/slide" Target="slides/slide70.xml"/><Relationship Id="rId8" Type="http://schemas.openxmlformats.org/officeDocument/2006/relationships/slideMaster" Target="slideMasters/slideMaster7.xml"/><Relationship Id="rId79" Type="http://schemas.openxmlformats.org/officeDocument/2006/relationships/slide" Target="slides/slide69.xml"/><Relationship Id="rId78" Type="http://schemas.openxmlformats.org/officeDocument/2006/relationships/slide" Target="slides/slide68.xml"/><Relationship Id="rId77" Type="http://schemas.openxmlformats.org/officeDocument/2006/relationships/slide" Target="slides/slide67.xml"/><Relationship Id="rId76" Type="http://schemas.openxmlformats.org/officeDocument/2006/relationships/slide" Target="slides/slide66.xml"/><Relationship Id="rId75" Type="http://schemas.openxmlformats.org/officeDocument/2006/relationships/slide" Target="slides/slide65.xml"/><Relationship Id="rId74" Type="http://schemas.openxmlformats.org/officeDocument/2006/relationships/slide" Target="slides/slide64.xml"/><Relationship Id="rId73" Type="http://schemas.openxmlformats.org/officeDocument/2006/relationships/slide" Target="slides/slide63.xml"/><Relationship Id="rId72" Type="http://schemas.openxmlformats.org/officeDocument/2006/relationships/slide" Target="slides/slide62.xml"/><Relationship Id="rId71" Type="http://schemas.openxmlformats.org/officeDocument/2006/relationships/slide" Target="slides/slide61.xml"/><Relationship Id="rId70" Type="http://schemas.openxmlformats.org/officeDocument/2006/relationships/slide" Target="slides/slide60.xml"/><Relationship Id="rId7" Type="http://schemas.openxmlformats.org/officeDocument/2006/relationships/slideMaster" Target="slideMasters/slideMaster6.xml"/><Relationship Id="rId69" Type="http://schemas.openxmlformats.org/officeDocument/2006/relationships/slide" Target="slides/slide59.xml"/><Relationship Id="rId68" Type="http://schemas.openxmlformats.org/officeDocument/2006/relationships/slide" Target="slides/slide58.xml"/><Relationship Id="rId67" Type="http://schemas.openxmlformats.org/officeDocument/2006/relationships/slide" Target="slides/slide57.xml"/><Relationship Id="rId66" Type="http://schemas.openxmlformats.org/officeDocument/2006/relationships/slide" Target="slides/slide56.xml"/><Relationship Id="rId65" Type="http://schemas.openxmlformats.org/officeDocument/2006/relationships/slide" Target="slides/slide55.xml"/><Relationship Id="rId64" Type="http://schemas.openxmlformats.org/officeDocument/2006/relationships/slide" Target="slides/slide54.xml"/><Relationship Id="rId63" Type="http://schemas.openxmlformats.org/officeDocument/2006/relationships/slide" Target="slides/slide53.xml"/><Relationship Id="rId62" Type="http://schemas.openxmlformats.org/officeDocument/2006/relationships/slide" Target="slides/slide52.xml"/><Relationship Id="rId61" Type="http://schemas.openxmlformats.org/officeDocument/2006/relationships/slide" Target="slides/slide51.xml"/><Relationship Id="rId60" Type="http://schemas.openxmlformats.org/officeDocument/2006/relationships/slide" Target="slides/slide50.xml"/><Relationship Id="rId6" Type="http://schemas.openxmlformats.org/officeDocument/2006/relationships/slideMaster" Target="slideMasters/slideMaster5.xml"/><Relationship Id="rId59" Type="http://schemas.openxmlformats.org/officeDocument/2006/relationships/slide" Target="slides/slide49.xml"/><Relationship Id="rId58" Type="http://schemas.openxmlformats.org/officeDocument/2006/relationships/slide" Target="slides/slide48.xml"/><Relationship Id="rId57" Type="http://schemas.openxmlformats.org/officeDocument/2006/relationships/slide" Target="slides/slide47.xml"/><Relationship Id="rId56" Type="http://schemas.openxmlformats.org/officeDocument/2006/relationships/slide" Target="slides/slide46.xml"/><Relationship Id="rId55" Type="http://schemas.openxmlformats.org/officeDocument/2006/relationships/slide" Target="slides/slide45.xml"/><Relationship Id="rId54" Type="http://schemas.openxmlformats.org/officeDocument/2006/relationships/slide" Target="slides/slide44.xml"/><Relationship Id="rId53" Type="http://schemas.openxmlformats.org/officeDocument/2006/relationships/slide" Target="slides/slide43.xml"/><Relationship Id="rId52" Type="http://schemas.openxmlformats.org/officeDocument/2006/relationships/slide" Target="slides/slide42.xml"/><Relationship Id="rId51" Type="http://schemas.openxmlformats.org/officeDocument/2006/relationships/slide" Target="slides/slide41.xml"/><Relationship Id="rId50" Type="http://schemas.openxmlformats.org/officeDocument/2006/relationships/slide" Target="slides/slide40.xml"/><Relationship Id="rId5" Type="http://schemas.openxmlformats.org/officeDocument/2006/relationships/slideMaster" Target="slideMasters/slideMaster4.xml"/><Relationship Id="rId49" Type="http://schemas.openxmlformats.org/officeDocument/2006/relationships/slide" Target="slides/slide39.xml"/><Relationship Id="rId48" Type="http://schemas.openxmlformats.org/officeDocument/2006/relationships/slide" Target="slides/slide38.xml"/><Relationship Id="rId47" Type="http://schemas.openxmlformats.org/officeDocument/2006/relationships/slide" Target="slides/slide37.xml"/><Relationship Id="rId46" Type="http://schemas.openxmlformats.org/officeDocument/2006/relationships/slide" Target="slides/slide36.xml"/><Relationship Id="rId45" Type="http://schemas.openxmlformats.org/officeDocument/2006/relationships/slide" Target="slides/slide35.xml"/><Relationship Id="rId44" Type="http://schemas.openxmlformats.org/officeDocument/2006/relationships/slide" Target="slides/slide34.xml"/><Relationship Id="rId43" Type="http://schemas.openxmlformats.org/officeDocument/2006/relationships/slide" Target="slides/slide33.xml"/><Relationship Id="rId42" Type="http://schemas.openxmlformats.org/officeDocument/2006/relationships/slide" Target="slides/slide32.xml"/><Relationship Id="rId41" Type="http://schemas.openxmlformats.org/officeDocument/2006/relationships/slide" Target="slides/slide31.xml"/><Relationship Id="rId40" Type="http://schemas.openxmlformats.org/officeDocument/2006/relationships/slide" Target="slides/slide30.xml"/><Relationship Id="rId4" Type="http://schemas.openxmlformats.org/officeDocument/2006/relationships/slideMaster" Target="slideMasters/slideMaster3.xml"/><Relationship Id="rId39" Type="http://schemas.openxmlformats.org/officeDocument/2006/relationships/slide" Target="slides/slide29.xml"/><Relationship Id="rId38" Type="http://schemas.openxmlformats.org/officeDocument/2006/relationships/slide" Target="slides/slide28.xml"/><Relationship Id="rId37" Type="http://schemas.openxmlformats.org/officeDocument/2006/relationships/slide" Target="slides/slide27.xml"/><Relationship Id="rId36" Type="http://schemas.openxmlformats.org/officeDocument/2006/relationships/slide" Target="slides/slide26.xml"/><Relationship Id="rId35" Type="http://schemas.openxmlformats.org/officeDocument/2006/relationships/slide" Target="slides/slide25.xml"/><Relationship Id="rId34" Type="http://schemas.openxmlformats.org/officeDocument/2006/relationships/slide" Target="slides/slide24.xml"/><Relationship Id="rId33" Type="http://schemas.openxmlformats.org/officeDocument/2006/relationships/slide" Target="slides/slide23.xml"/><Relationship Id="rId32" Type="http://schemas.openxmlformats.org/officeDocument/2006/relationships/slide" Target="slides/slide22.xml"/><Relationship Id="rId31" Type="http://schemas.openxmlformats.org/officeDocument/2006/relationships/slide" Target="slides/slide21.xml"/><Relationship Id="rId30" Type="http://schemas.openxmlformats.org/officeDocument/2006/relationships/slide" Target="slides/slide20.xml"/><Relationship Id="rId3" Type="http://schemas.openxmlformats.org/officeDocument/2006/relationships/slideMaster" Target="slideMasters/slideMaster2.xml"/><Relationship Id="rId29" Type="http://schemas.openxmlformats.org/officeDocument/2006/relationships/slide" Target="slides/slide19.xml"/><Relationship Id="rId28" Type="http://schemas.openxmlformats.org/officeDocument/2006/relationships/slide" Target="slides/slide18.xml"/><Relationship Id="rId27" Type="http://schemas.openxmlformats.org/officeDocument/2006/relationships/slide" Target="slides/slide17.xml"/><Relationship Id="rId26" Type="http://schemas.openxmlformats.org/officeDocument/2006/relationships/slide" Target="slides/slide16.xml"/><Relationship Id="rId25" Type="http://schemas.openxmlformats.org/officeDocument/2006/relationships/slide" Target="slides/slide15.xml"/><Relationship Id="rId24" Type="http://schemas.openxmlformats.org/officeDocument/2006/relationships/slide" Target="slides/slide14.xml"/><Relationship Id="rId23" Type="http://schemas.openxmlformats.org/officeDocument/2006/relationships/slide" Target="slides/slide13.xml"/><Relationship Id="rId22" Type="http://schemas.openxmlformats.org/officeDocument/2006/relationships/slide" Target="slides/slide12.xml"/><Relationship Id="rId21" Type="http://schemas.openxmlformats.org/officeDocument/2006/relationships/slide" Target="slides/slide11.xml"/><Relationship Id="rId20" Type="http://schemas.openxmlformats.org/officeDocument/2006/relationships/slide" Target="slides/slide10.xml"/><Relationship Id="rId2" Type="http://schemas.openxmlformats.org/officeDocument/2006/relationships/theme" Target="theme/theme1.xml"/><Relationship Id="rId19" Type="http://schemas.openxmlformats.org/officeDocument/2006/relationships/slide" Target="slides/slide9.xml"/><Relationship Id="rId18" Type="http://schemas.openxmlformats.org/officeDocument/2006/relationships/slide" Target="slides/slide8.xml"/><Relationship Id="rId176" Type="http://schemas.openxmlformats.org/officeDocument/2006/relationships/commentAuthors" Target="commentAuthors.xml"/><Relationship Id="rId175" Type="http://schemas.openxmlformats.org/officeDocument/2006/relationships/tableStyles" Target="tableStyles.xml"/><Relationship Id="rId174" Type="http://schemas.openxmlformats.org/officeDocument/2006/relationships/viewProps" Target="viewProps.xml"/><Relationship Id="rId173" Type="http://schemas.openxmlformats.org/officeDocument/2006/relationships/presProps" Target="presProps.xml"/><Relationship Id="rId172" Type="http://schemas.openxmlformats.org/officeDocument/2006/relationships/handoutMaster" Target="handoutMasters/handoutMaster1.xml"/><Relationship Id="rId171" Type="http://schemas.openxmlformats.org/officeDocument/2006/relationships/slide" Target="slides/slide161.xml"/><Relationship Id="rId170" Type="http://schemas.openxmlformats.org/officeDocument/2006/relationships/slide" Target="slides/slide160.xml"/><Relationship Id="rId17" Type="http://schemas.openxmlformats.org/officeDocument/2006/relationships/notesMaster" Target="notesMasters/notesMaster1.xml"/><Relationship Id="rId169" Type="http://schemas.openxmlformats.org/officeDocument/2006/relationships/slide" Target="slides/slide159.xml"/><Relationship Id="rId168" Type="http://schemas.openxmlformats.org/officeDocument/2006/relationships/slide" Target="slides/slide158.xml"/><Relationship Id="rId167" Type="http://schemas.openxmlformats.org/officeDocument/2006/relationships/slide" Target="slides/slide157.xml"/><Relationship Id="rId166" Type="http://schemas.openxmlformats.org/officeDocument/2006/relationships/slide" Target="slides/slide156.xml"/><Relationship Id="rId165" Type="http://schemas.openxmlformats.org/officeDocument/2006/relationships/slide" Target="slides/slide155.xml"/><Relationship Id="rId164" Type="http://schemas.openxmlformats.org/officeDocument/2006/relationships/slide" Target="slides/slide154.xml"/><Relationship Id="rId163" Type="http://schemas.openxmlformats.org/officeDocument/2006/relationships/slide" Target="slides/slide153.xml"/><Relationship Id="rId162" Type="http://schemas.openxmlformats.org/officeDocument/2006/relationships/slide" Target="slides/slide152.xml"/><Relationship Id="rId161" Type="http://schemas.openxmlformats.org/officeDocument/2006/relationships/slide" Target="slides/slide151.xml"/><Relationship Id="rId160" Type="http://schemas.openxmlformats.org/officeDocument/2006/relationships/slide" Target="slides/slide150.xml"/><Relationship Id="rId16" Type="http://schemas.openxmlformats.org/officeDocument/2006/relationships/slide" Target="slides/slide7.xml"/><Relationship Id="rId159" Type="http://schemas.openxmlformats.org/officeDocument/2006/relationships/slide" Target="slides/slide149.xml"/><Relationship Id="rId158" Type="http://schemas.openxmlformats.org/officeDocument/2006/relationships/slide" Target="slides/slide148.xml"/><Relationship Id="rId157" Type="http://schemas.openxmlformats.org/officeDocument/2006/relationships/slide" Target="slides/slide147.xml"/><Relationship Id="rId156" Type="http://schemas.openxmlformats.org/officeDocument/2006/relationships/slide" Target="slides/slide146.xml"/><Relationship Id="rId155" Type="http://schemas.openxmlformats.org/officeDocument/2006/relationships/slide" Target="slides/slide145.xml"/><Relationship Id="rId154" Type="http://schemas.openxmlformats.org/officeDocument/2006/relationships/slide" Target="slides/slide144.xml"/><Relationship Id="rId153" Type="http://schemas.openxmlformats.org/officeDocument/2006/relationships/slide" Target="slides/slide143.xml"/><Relationship Id="rId152" Type="http://schemas.openxmlformats.org/officeDocument/2006/relationships/slide" Target="slides/slide142.xml"/><Relationship Id="rId151" Type="http://schemas.openxmlformats.org/officeDocument/2006/relationships/slide" Target="slides/slide141.xml"/><Relationship Id="rId150" Type="http://schemas.openxmlformats.org/officeDocument/2006/relationships/slide" Target="slides/slide140.xml"/><Relationship Id="rId15" Type="http://schemas.openxmlformats.org/officeDocument/2006/relationships/slide" Target="slides/slide6.xml"/><Relationship Id="rId149" Type="http://schemas.openxmlformats.org/officeDocument/2006/relationships/slide" Target="slides/slide139.xml"/><Relationship Id="rId148" Type="http://schemas.openxmlformats.org/officeDocument/2006/relationships/slide" Target="slides/slide138.xml"/><Relationship Id="rId147" Type="http://schemas.openxmlformats.org/officeDocument/2006/relationships/slide" Target="slides/slide137.xml"/><Relationship Id="rId146" Type="http://schemas.openxmlformats.org/officeDocument/2006/relationships/slide" Target="slides/slide136.xml"/><Relationship Id="rId145" Type="http://schemas.openxmlformats.org/officeDocument/2006/relationships/slide" Target="slides/slide135.xml"/><Relationship Id="rId144" Type="http://schemas.openxmlformats.org/officeDocument/2006/relationships/slide" Target="slides/slide134.xml"/><Relationship Id="rId143" Type="http://schemas.openxmlformats.org/officeDocument/2006/relationships/slide" Target="slides/slide133.xml"/><Relationship Id="rId142" Type="http://schemas.openxmlformats.org/officeDocument/2006/relationships/slide" Target="slides/slide132.xml"/><Relationship Id="rId141" Type="http://schemas.openxmlformats.org/officeDocument/2006/relationships/slide" Target="slides/slide131.xml"/><Relationship Id="rId140" Type="http://schemas.openxmlformats.org/officeDocument/2006/relationships/slide" Target="slides/slide130.xml"/><Relationship Id="rId14" Type="http://schemas.openxmlformats.org/officeDocument/2006/relationships/slide" Target="slides/slide5.xml"/><Relationship Id="rId139" Type="http://schemas.openxmlformats.org/officeDocument/2006/relationships/slide" Target="slides/slide129.xml"/><Relationship Id="rId138" Type="http://schemas.openxmlformats.org/officeDocument/2006/relationships/slide" Target="slides/slide128.xml"/><Relationship Id="rId137" Type="http://schemas.openxmlformats.org/officeDocument/2006/relationships/slide" Target="slides/slide127.xml"/><Relationship Id="rId136" Type="http://schemas.openxmlformats.org/officeDocument/2006/relationships/slide" Target="slides/slide126.xml"/><Relationship Id="rId135" Type="http://schemas.openxmlformats.org/officeDocument/2006/relationships/slide" Target="slides/slide125.xml"/><Relationship Id="rId134" Type="http://schemas.openxmlformats.org/officeDocument/2006/relationships/slide" Target="slides/slide124.xml"/><Relationship Id="rId133" Type="http://schemas.openxmlformats.org/officeDocument/2006/relationships/slide" Target="slides/slide123.xml"/><Relationship Id="rId132" Type="http://schemas.openxmlformats.org/officeDocument/2006/relationships/slide" Target="slides/slide122.xml"/><Relationship Id="rId131" Type="http://schemas.openxmlformats.org/officeDocument/2006/relationships/slide" Target="slides/slide121.xml"/><Relationship Id="rId130" Type="http://schemas.openxmlformats.org/officeDocument/2006/relationships/slide" Target="slides/slide120.xml"/><Relationship Id="rId13" Type="http://schemas.openxmlformats.org/officeDocument/2006/relationships/slide" Target="slides/slide4.xml"/><Relationship Id="rId129" Type="http://schemas.openxmlformats.org/officeDocument/2006/relationships/slide" Target="slides/slide119.xml"/><Relationship Id="rId128" Type="http://schemas.openxmlformats.org/officeDocument/2006/relationships/slide" Target="slides/slide118.xml"/><Relationship Id="rId127" Type="http://schemas.openxmlformats.org/officeDocument/2006/relationships/slide" Target="slides/slide117.xml"/><Relationship Id="rId126" Type="http://schemas.openxmlformats.org/officeDocument/2006/relationships/slide" Target="slides/slide116.xml"/><Relationship Id="rId125" Type="http://schemas.openxmlformats.org/officeDocument/2006/relationships/slide" Target="slides/slide115.xml"/><Relationship Id="rId124" Type="http://schemas.openxmlformats.org/officeDocument/2006/relationships/slide" Target="slides/slide114.xml"/><Relationship Id="rId123" Type="http://schemas.openxmlformats.org/officeDocument/2006/relationships/slide" Target="slides/slide113.xml"/><Relationship Id="rId122" Type="http://schemas.openxmlformats.org/officeDocument/2006/relationships/slide" Target="slides/slide112.xml"/><Relationship Id="rId121" Type="http://schemas.openxmlformats.org/officeDocument/2006/relationships/slide" Target="slides/slide111.xml"/><Relationship Id="rId120" Type="http://schemas.openxmlformats.org/officeDocument/2006/relationships/slide" Target="slides/slide110.xml"/><Relationship Id="rId12" Type="http://schemas.openxmlformats.org/officeDocument/2006/relationships/slide" Target="slides/slide3.xml"/><Relationship Id="rId119" Type="http://schemas.openxmlformats.org/officeDocument/2006/relationships/slide" Target="slides/slide109.xml"/><Relationship Id="rId118" Type="http://schemas.openxmlformats.org/officeDocument/2006/relationships/slide" Target="slides/slide108.xml"/><Relationship Id="rId117" Type="http://schemas.openxmlformats.org/officeDocument/2006/relationships/slide" Target="slides/slide107.xml"/><Relationship Id="rId116" Type="http://schemas.openxmlformats.org/officeDocument/2006/relationships/slide" Target="slides/slide106.xml"/><Relationship Id="rId115" Type="http://schemas.openxmlformats.org/officeDocument/2006/relationships/slide" Target="slides/slide105.xml"/><Relationship Id="rId114" Type="http://schemas.openxmlformats.org/officeDocument/2006/relationships/slide" Target="slides/slide104.xml"/><Relationship Id="rId113" Type="http://schemas.openxmlformats.org/officeDocument/2006/relationships/slide" Target="slides/slide103.xml"/><Relationship Id="rId112" Type="http://schemas.openxmlformats.org/officeDocument/2006/relationships/slide" Target="slides/slide102.xml"/><Relationship Id="rId111" Type="http://schemas.openxmlformats.org/officeDocument/2006/relationships/slide" Target="slides/slide101.xml"/><Relationship Id="rId110" Type="http://schemas.openxmlformats.org/officeDocument/2006/relationships/slide" Target="slides/slide100.xml"/><Relationship Id="rId11" Type="http://schemas.openxmlformats.org/officeDocument/2006/relationships/slide" Target="slides/slide2.xml"/><Relationship Id="rId109" Type="http://schemas.openxmlformats.org/officeDocument/2006/relationships/slide" Target="slides/slide99.xml"/><Relationship Id="rId108" Type="http://schemas.openxmlformats.org/officeDocument/2006/relationships/slide" Target="slides/slide98.xml"/><Relationship Id="rId107" Type="http://schemas.openxmlformats.org/officeDocument/2006/relationships/slide" Target="slides/slide97.xml"/><Relationship Id="rId106" Type="http://schemas.openxmlformats.org/officeDocument/2006/relationships/slide" Target="slides/slide96.xml"/><Relationship Id="rId105" Type="http://schemas.openxmlformats.org/officeDocument/2006/relationships/slide" Target="slides/slide95.xml"/><Relationship Id="rId104" Type="http://schemas.openxmlformats.org/officeDocument/2006/relationships/slide" Target="slides/slide94.xml"/><Relationship Id="rId103" Type="http://schemas.openxmlformats.org/officeDocument/2006/relationships/slide" Target="slides/slide93.xml"/><Relationship Id="rId102" Type="http://schemas.openxmlformats.org/officeDocument/2006/relationships/slide" Target="slides/slide92.xml"/><Relationship Id="rId101" Type="http://schemas.openxmlformats.org/officeDocument/2006/relationships/slide" Target="slides/slide91.xml"/><Relationship Id="rId100" Type="http://schemas.openxmlformats.org/officeDocument/2006/relationships/slide" Target="slides/slide90.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CC63F50-FC71-46DD-9BDC-11F985EF414C}" type="slidenum">
              <a:rPr lang="zh-CN" altLang="en-US" smtClean="0"/>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CC63F50-FC71-46DD-9BDC-11F985EF414C}"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案例</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a:solidFill>
                    <a:srgbClr val="AD2B26"/>
                  </a:solidFill>
                  <a:latin typeface="Alibaba PuHuiTi B" pitchFamily="18" charset="-122"/>
                  <a:ea typeface="Alibaba PuHuiTi B" pitchFamily="18" charset="-122"/>
                  <a:cs typeface="Alibaba PuHuiTi B" pitchFamily="18" charset="-122"/>
                </a:rPr>
                <a:t>练习</a:t>
              </a:r>
              <a:endParaRPr lang="zh-CN" altLang="en-US">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838200" y="1171575"/>
            <a:ext cx="9845675"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838200" y="1989138"/>
            <a:ext cx="9845675" cy="4219575"/>
          </a:xfrm>
          <a:prstGeom prst="rect">
            <a:avLst/>
          </a:prstGeom>
        </p:spPr>
        <p:txBody>
          <a:bodyPr/>
          <a:lstStyle>
            <a:lvl1pPr marL="0" indent="0">
              <a:lnSpc>
                <a:spcPct val="150000"/>
              </a:lnSpc>
              <a:buNone/>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9"/>
          <p:cNvSpPr>
            <a:spLocks noGrp="1"/>
          </p:cNvSpPr>
          <p:nvPr>
            <p:ph type="body" sz="quarter" idx="10" hasCustomPrompt="1"/>
          </p:nvPr>
        </p:nvSpPr>
        <p:spPr>
          <a:xfrm>
            <a:off x="838200" y="1171575"/>
            <a:ext cx="9845675"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4" name="文本占位符 11"/>
          <p:cNvSpPr>
            <a:spLocks noGrp="1"/>
          </p:cNvSpPr>
          <p:nvPr>
            <p:ph type="body" sz="quarter" idx="11" hasCustomPrompt="1"/>
          </p:nvPr>
        </p:nvSpPr>
        <p:spPr>
          <a:xfrm>
            <a:off x="838200" y="1989138"/>
            <a:ext cx="9845675" cy="4219575"/>
          </a:xfrm>
          <a:prstGeom prst="rect">
            <a:avLst/>
          </a:prstGeom>
        </p:spPr>
        <p:txBody>
          <a:bodyPr/>
          <a:lstStyle>
            <a:lvl1pPr marL="285750" indent="-285750">
              <a:lnSpc>
                <a:spcPct val="150000"/>
              </a:lnSpc>
              <a:buClr>
                <a:srgbClr val="404040"/>
              </a:buClr>
              <a:buSzPct val="85000"/>
              <a:buFont typeface="Wingdings" panose="05000000000000000000" pitchFamily="2" charset="2"/>
              <a:buChar char="l"/>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895350" indent="-285750">
              <a:lnSpc>
                <a:spcPct val="150000"/>
              </a:lnSpc>
              <a:buSzPct val="85000"/>
              <a:buFont typeface="Wingdings" panose="05000000000000000000" pitchFamily="2" charset="2"/>
              <a:buChar char="n"/>
              <a:defRPr sz="14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marL="1524000" indent="-304800">
              <a:buSzPct val="85000"/>
              <a:buFont typeface="Wingdings" panose="05000000000000000000" pitchFamily="2" charset="2"/>
              <a:buChar char="u"/>
              <a:defRPr sz="1200" b="0">
                <a:solidFill>
                  <a:srgbClr val="404040"/>
                </a:solidFill>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子项一级</a:t>
            </a:r>
            <a:endParaRPr lang="en-US" altLang="zh-CN" dirty="0"/>
          </a:p>
          <a:p>
            <a:pPr lvl="1"/>
            <a:r>
              <a:rPr lang="zh-CN" altLang="en-US" dirty="0"/>
              <a:t>子项一级</a:t>
            </a:r>
            <a:endParaRPr lang="en-US" altLang="zh-CN" dirty="0"/>
          </a:p>
          <a:p>
            <a:pPr lvl="2"/>
            <a:r>
              <a:rPr lang="zh-CN" altLang="en-US" dirty="0"/>
              <a:t>子项二级</a:t>
            </a:r>
            <a:endParaRPr lang="en-US" altLang="zh-CN" dirty="0"/>
          </a:p>
          <a:p>
            <a:pPr lvl="2"/>
            <a:r>
              <a:rPr lang="zh-CN" altLang="en-US" dirty="0"/>
              <a:t>子项二级</a:t>
            </a:r>
            <a:endParaRPr lang="en-US" altLang="zh-CN" dirty="0"/>
          </a:p>
          <a:p>
            <a:pPr lvl="0"/>
            <a:r>
              <a:rPr lang="zh-CN" altLang="en-US" dirty="0"/>
              <a:t>技术特性</a:t>
            </a:r>
            <a:r>
              <a:rPr lang="en-US" altLang="zh-CN" dirty="0"/>
              <a:t>1</a:t>
            </a:r>
            <a:endParaRPr lang="en-US" altLang="zh-CN" dirty="0"/>
          </a:p>
          <a:p>
            <a:pPr lvl="0"/>
            <a:r>
              <a:rPr lang="zh-CN" altLang="en-US" dirty="0"/>
              <a:t>技术特性</a:t>
            </a:r>
            <a:r>
              <a:rPr lang="en-US" altLang="zh-CN" dirty="0"/>
              <a:t>2</a:t>
            </a:r>
            <a:endParaRPr lang="en-US" altLang="zh-CN" dirty="0"/>
          </a:p>
          <a:p>
            <a:pPr lvl="0"/>
            <a:r>
              <a:rPr lang="zh-CN" altLang="en-US" dirty="0"/>
              <a:t>要点</a:t>
            </a:r>
            <a:r>
              <a:rPr lang="en-US" altLang="zh-CN" dirty="0"/>
              <a:t>1</a:t>
            </a:r>
            <a:endParaRPr lang="en-US" altLang="zh-CN" dirty="0"/>
          </a:p>
          <a:p>
            <a:pPr lvl="0"/>
            <a:r>
              <a:rPr lang="zh-CN" altLang="en-US" dirty="0"/>
              <a:t>要点</a:t>
            </a:r>
            <a:r>
              <a:rPr lang="en-US" altLang="zh-CN" dirty="0"/>
              <a:t>2</a:t>
            </a:r>
            <a:endParaRPr lang="zh-CN" altLang="en-US" dirty="0"/>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9"/>
          <p:cNvSpPr>
            <a:spLocks noGrp="1"/>
          </p:cNvSpPr>
          <p:nvPr>
            <p:ph type="body" sz="quarter" idx="10" hasCustomPrompt="1"/>
          </p:nvPr>
        </p:nvSpPr>
        <p:spPr>
          <a:xfrm>
            <a:off x="838200" y="1171575"/>
            <a:ext cx="9845675"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4" name="文本占位符 11"/>
          <p:cNvSpPr>
            <a:spLocks noGrp="1"/>
          </p:cNvSpPr>
          <p:nvPr>
            <p:ph type="body" sz="quarter" idx="11" hasCustomPrompt="1"/>
          </p:nvPr>
        </p:nvSpPr>
        <p:spPr>
          <a:xfrm>
            <a:off x="838200" y="1989138"/>
            <a:ext cx="9845675" cy="4219575"/>
          </a:xfrm>
          <a:prstGeom prst="rect">
            <a:avLst/>
          </a:prstGeom>
        </p:spPr>
        <p:txBody>
          <a:bodyPr/>
          <a:lstStyle>
            <a:lvl1pPr marL="342900" indent="-342900">
              <a:lnSpc>
                <a:spcPct val="150000"/>
              </a:lnSpc>
              <a:buClr>
                <a:srgbClr val="404040"/>
              </a:buClr>
              <a:buSzPct val="85000"/>
              <a:buFont typeface="+mj-lt"/>
              <a:buAutoNum type="arabicPeriod"/>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nSpc>
                <a:spcPct val="150000"/>
              </a:lnSpc>
              <a:buFont typeface="+mj-ea"/>
              <a:buAutoNum type="circleNumDbPlain"/>
              <a:defRPr sz="14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marL="1524000" indent="-304800">
              <a:buFont typeface="+mj-lt"/>
              <a:buAutoNum type="alphaLcPeriod"/>
              <a:defRPr sz="12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子项一级</a:t>
            </a:r>
            <a:endParaRPr lang="en-US" altLang="zh-CN" dirty="0"/>
          </a:p>
          <a:p>
            <a:pPr lvl="1"/>
            <a:r>
              <a:rPr lang="zh-CN" altLang="en-US" dirty="0"/>
              <a:t>子项一级</a:t>
            </a:r>
            <a:endParaRPr lang="en-US" altLang="zh-CN" dirty="0"/>
          </a:p>
          <a:p>
            <a:pPr lvl="2"/>
            <a:r>
              <a:rPr lang="zh-CN" altLang="en-US" dirty="0"/>
              <a:t>子项二级</a:t>
            </a:r>
            <a:endParaRPr lang="en-US" altLang="zh-CN" dirty="0"/>
          </a:p>
          <a:p>
            <a:pPr lvl="2"/>
            <a:r>
              <a:rPr lang="zh-CN" altLang="en-US" dirty="0"/>
              <a:t>子项二级</a:t>
            </a:r>
            <a:endParaRPr lang="en-US" altLang="zh-CN" dirty="0"/>
          </a:p>
          <a:p>
            <a:pPr lvl="0"/>
            <a:r>
              <a:rPr lang="zh-CN" altLang="en-US" dirty="0"/>
              <a:t>技术特性</a:t>
            </a:r>
            <a:r>
              <a:rPr lang="en-US" altLang="zh-CN" dirty="0"/>
              <a:t>1</a:t>
            </a:r>
            <a:endParaRPr lang="en-US" altLang="zh-CN" dirty="0"/>
          </a:p>
          <a:p>
            <a:pPr lvl="0"/>
            <a:r>
              <a:rPr lang="zh-CN" altLang="en-US" dirty="0"/>
              <a:t>技术特性</a:t>
            </a:r>
            <a:r>
              <a:rPr lang="en-US" altLang="zh-CN" dirty="0"/>
              <a:t>2</a:t>
            </a:r>
            <a:endParaRPr lang="en-US" altLang="zh-CN" dirty="0"/>
          </a:p>
          <a:p>
            <a:pPr lvl="0"/>
            <a:r>
              <a:rPr lang="zh-CN" altLang="en-US" dirty="0"/>
              <a:t>要点</a:t>
            </a:r>
            <a:r>
              <a:rPr lang="en-US" altLang="zh-CN" dirty="0"/>
              <a:t>1</a:t>
            </a:r>
            <a:endParaRPr lang="en-US" altLang="zh-CN" dirty="0"/>
          </a:p>
          <a:p>
            <a:pPr lvl="0"/>
            <a:r>
              <a:rPr lang="zh-CN" altLang="en-US" dirty="0"/>
              <a:t>要点</a:t>
            </a:r>
            <a:r>
              <a:rPr lang="en-US" altLang="zh-CN" dirty="0"/>
              <a:t>2</a:t>
            </a:r>
            <a:endParaRPr lang="zh-CN" altLang="en-US" dirty="0"/>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838200" y="1171575"/>
            <a:ext cx="9845675"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2" name="文本占位符 11"/>
          <p:cNvSpPr>
            <a:spLocks noGrp="1"/>
          </p:cNvSpPr>
          <p:nvPr>
            <p:ph type="body" sz="quarter" idx="11" hasCustomPrompt="1"/>
          </p:nvPr>
        </p:nvSpPr>
        <p:spPr>
          <a:xfrm>
            <a:off x="838200" y="1171575"/>
            <a:ext cx="9845675" cy="4219575"/>
          </a:xfrm>
          <a:prstGeom prst="rect">
            <a:avLst/>
          </a:prstGeom>
        </p:spPr>
        <p:txBody>
          <a:bodyPr/>
          <a:lstStyle>
            <a:lvl1pPr marL="0" indent="0">
              <a:lnSpc>
                <a:spcPct val="150000"/>
              </a:lnSpc>
              <a:buNone/>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正文内容（项目符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11"/>
          <p:cNvSpPr>
            <a:spLocks noGrp="1"/>
          </p:cNvSpPr>
          <p:nvPr>
            <p:ph type="body" sz="quarter" idx="12" hasCustomPrompt="1"/>
          </p:nvPr>
        </p:nvSpPr>
        <p:spPr>
          <a:xfrm>
            <a:off x="838200" y="1172521"/>
            <a:ext cx="9845675" cy="4219575"/>
          </a:xfrm>
          <a:prstGeom prst="rect">
            <a:avLst/>
          </a:prstGeom>
        </p:spPr>
        <p:txBody>
          <a:bodyPr/>
          <a:lstStyle>
            <a:lvl1pPr marL="285750" indent="-285750">
              <a:lnSpc>
                <a:spcPct val="150000"/>
              </a:lnSpc>
              <a:buClr>
                <a:srgbClr val="404040"/>
              </a:buClr>
              <a:buSzPct val="85000"/>
              <a:buFont typeface="Wingdings" panose="05000000000000000000" pitchFamily="2" charset="2"/>
              <a:buChar char="l"/>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895350" indent="-285750">
              <a:lnSpc>
                <a:spcPct val="150000"/>
              </a:lnSpc>
              <a:buSzPct val="85000"/>
              <a:buFont typeface="Wingdings" panose="05000000000000000000" pitchFamily="2" charset="2"/>
              <a:buChar char="n"/>
              <a:defRPr sz="14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marL="1524000" indent="-304800">
              <a:buSzPct val="85000"/>
              <a:buFont typeface="Wingdings" panose="05000000000000000000" pitchFamily="2" charset="2"/>
              <a:buChar char="u"/>
              <a:defRPr sz="1200" b="0">
                <a:solidFill>
                  <a:srgbClr val="404040"/>
                </a:solidFill>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子项一级</a:t>
            </a:r>
            <a:endParaRPr lang="en-US" altLang="zh-CN" dirty="0"/>
          </a:p>
          <a:p>
            <a:pPr lvl="1"/>
            <a:r>
              <a:rPr lang="zh-CN" altLang="en-US" dirty="0"/>
              <a:t>子项一级</a:t>
            </a:r>
            <a:endParaRPr lang="en-US" altLang="zh-CN" dirty="0"/>
          </a:p>
          <a:p>
            <a:pPr lvl="2"/>
            <a:r>
              <a:rPr lang="zh-CN" altLang="en-US" dirty="0"/>
              <a:t>子项二级</a:t>
            </a:r>
            <a:endParaRPr lang="en-US" altLang="zh-CN" dirty="0"/>
          </a:p>
          <a:p>
            <a:pPr lvl="2"/>
            <a:r>
              <a:rPr lang="zh-CN" altLang="en-US" dirty="0"/>
              <a:t>子项二级</a:t>
            </a:r>
            <a:endParaRPr lang="en-US" altLang="zh-CN" dirty="0"/>
          </a:p>
          <a:p>
            <a:pPr lvl="0"/>
            <a:r>
              <a:rPr lang="zh-CN" altLang="en-US" dirty="0"/>
              <a:t>技术特性</a:t>
            </a:r>
            <a:r>
              <a:rPr lang="en-US" altLang="zh-CN" dirty="0"/>
              <a:t>1</a:t>
            </a:r>
            <a:endParaRPr lang="en-US" altLang="zh-CN" dirty="0"/>
          </a:p>
          <a:p>
            <a:pPr lvl="0"/>
            <a:r>
              <a:rPr lang="zh-CN" altLang="en-US" dirty="0"/>
              <a:t>技术特性</a:t>
            </a:r>
            <a:r>
              <a:rPr lang="en-US" altLang="zh-CN" dirty="0"/>
              <a:t>2</a:t>
            </a:r>
            <a:endParaRPr lang="en-US" altLang="zh-CN" dirty="0"/>
          </a:p>
          <a:p>
            <a:pPr lvl="0"/>
            <a:r>
              <a:rPr lang="zh-CN" altLang="en-US" dirty="0"/>
              <a:t>要点</a:t>
            </a:r>
            <a:r>
              <a:rPr lang="en-US" altLang="zh-CN" dirty="0"/>
              <a:t>1</a:t>
            </a:r>
            <a:endParaRPr lang="en-US" altLang="zh-CN" dirty="0"/>
          </a:p>
          <a:p>
            <a:pPr lvl="0"/>
            <a:r>
              <a:rPr lang="zh-CN" altLang="en-US" dirty="0"/>
              <a:t>要点</a:t>
            </a:r>
            <a:r>
              <a:rPr lang="en-US" altLang="zh-CN" dirty="0"/>
              <a:t>2</a:t>
            </a:r>
            <a:endParaRPr lang="zh-CN" altLang="en-US" dirty="0"/>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正文内容（数字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11"/>
          <p:cNvSpPr>
            <a:spLocks noGrp="1"/>
          </p:cNvSpPr>
          <p:nvPr>
            <p:ph type="body" sz="quarter" idx="12" hasCustomPrompt="1"/>
          </p:nvPr>
        </p:nvSpPr>
        <p:spPr>
          <a:xfrm>
            <a:off x="838200" y="1172521"/>
            <a:ext cx="9845675" cy="4219575"/>
          </a:xfrm>
          <a:prstGeom prst="rect">
            <a:avLst/>
          </a:prstGeom>
        </p:spPr>
        <p:txBody>
          <a:bodyPr/>
          <a:lstStyle>
            <a:lvl1pPr marL="342900" indent="-342900">
              <a:lnSpc>
                <a:spcPct val="150000"/>
              </a:lnSpc>
              <a:buClr>
                <a:srgbClr val="404040"/>
              </a:buClr>
              <a:buSzPct val="85000"/>
              <a:buFont typeface="+mj-lt"/>
              <a:buAutoNum type="arabicPeriod"/>
              <a:defRPr sz="16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nSpc>
                <a:spcPct val="150000"/>
              </a:lnSpc>
              <a:buFont typeface="+mj-ea"/>
              <a:buAutoNum type="circleNumDbPlain"/>
              <a:defRPr sz="14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2pPr>
            <a:lvl3pPr marL="1524000" indent="-304800">
              <a:buFont typeface="+mj-lt"/>
              <a:buAutoNum type="alphaLcPeriod"/>
              <a:defRPr sz="1200" b="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子项一级</a:t>
            </a:r>
            <a:endParaRPr lang="en-US" altLang="zh-CN" dirty="0"/>
          </a:p>
          <a:p>
            <a:pPr lvl="1"/>
            <a:r>
              <a:rPr lang="zh-CN" altLang="en-US" dirty="0"/>
              <a:t>子项一级</a:t>
            </a:r>
            <a:endParaRPr lang="en-US" altLang="zh-CN" dirty="0"/>
          </a:p>
          <a:p>
            <a:pPr lvl="2"/>
            <a:r>
              <a:rPr lang="zh-CN" altLang="en-US" dirty="0"/>
              <a:t>子项二级</a:t>
            </a:r>
            <a:endParaRPr lang="en-US" altLang="zh-CN" dirty="0"/>
          </a:p>
          <a:p>
            <a:pPr lvl="2"/>
            <a:r>
              <a:rPr lang="zh-CN" altLang="en-US" dirty="0"/>
              <a:t>子项二级</a:t>
            </a:r>
            <a:endParaRPr lang="en-US" altLang="zh-CN" dirty="0"/>
          </a:p>
          <a:p>
            <a:pPr lvl="0"/>
            <a:r>
              <a:rPr lang="zh-CN" altLang="en-US" dirty="0"/>
              <a:t>技术特性</a:t>
            </a:r>
            <a:r>
              <a:rPr lang="en-US" altLang="zh-CN" dirty="0"/>
              <a:t>1</a:t>
            </a:r>
            <a:endParaRPr lang="en-US" altLang="zh-CN" dirty="0"/>
          </a:p>
          <a:p>
            <a:pPr lvl="0"/>
            <a:r>
              <a:rPr lang="zh-CN" altLang="en-US" dirty="0"/>
              <a:t>技术特性</a:t>
            </a:r>
            <a:r>
              <a:rPr lang="en-US" altLang="zh-CN" dirty="0"/>
              <a:t>2</a:t>
            </a:r>
            <a:endParaRPr lang="en-US" altLang="zh-CN" dirty="0"/>
          </a:p>
          <a:p>
            <a:pPr lvl="0"/>
            <a:r>
              <a:rPr lang="zh-CN" altLang="en-US" dirty="0"/>
              <a:t>要点</a:t>
            </a:r>
            <a:r>
              <a:rPr lang="en-US" altLang="zh-CN" dirty="0"/>
              <a:t>1</a:t>
            </a:r>
            <a:endParaRPr lang="en-US" altLang="zh-CN" dirty="0"/>
          </a:p>
          <a:p>
            <a:pPr lvl="0"/>
            <a:r>
              <a:rPr lang="zh-CN" altLang="en-US" dirty="0"/>
              <a:t>要点</a:t>
            </a:r>
            <a:r>
              <a:rPr lang="en-US" altLang="zh-CN" dirty="0"/>
              <a:t>2</a:t>
            </a:r>
            <a:endParaRPr lang="zh-CN" altLang="en-US" dirty="0"/>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自由发挥版式">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思考">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矩形 5"/>
          <p:cNvSpPr/>
          <p:nvPr userDrawn="1"/>
        </p:nvSpPr>
        <p:spPr>
          <a:xfrm rot="2700000">
            <a:off x="1856318" y="2330451"/>
            <a:ext cx="2059516" cy="2059516"/>
          </a:xfrm>
          <a:prstGeom prst="rect">
            <a:avLst/>
          </a:prstGeom>
          <a:no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 name="矩形 6"/>
          <p:cNvSpPr/>
          <p:nvPr userDrawn="1"/>
        </p:nvSpPr>
        <p:spPr>
          <a:xfrm rot="2700000">
            <a:off x="1568451" y="2319867"/>
            <a:ext cx="2059517" cy="2059516"/>
          </a:xfrm>
          <a:prstGeom prst="rect">
            <a:avLst/>
          </a:prstGeom>
          <a:solidFill>
            <a:srgbClr val="C00000"/>
          </a:solidFill>
          <a:ln w="63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占位符 3"/>
          <p:cNvSpPr>
            <a:spLocks noGrp="1"/>
          </p:cNvSpPr>
          <p:nvPr>
            <p:ph type="body" sz="quarter" idx="10" hasCustomPrompt="1"/>
          </p:nvPr>
        </p:nvSpPr>
        <p:spPr>
          <a:xfrm>
            <a:off x="5045559" y="1903912"/>
            <a:ext cx="5760538" cy="3196039"/>
          </a:xfrm>
          <a:prstGeom prst="rect">
            <a:avLst/>
          </a:prstGeom>
        </p:spPr>
        <p:txBody>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总结">
    <p:spTree>
      <p:nvGrpSpPr>
        <p:cNvPr id="1" name=""/>
        <p:cNvGrpSpPr/>
        <p:nvPr/>
      </p:nvGrpSpPr>
      <p:grpSpPr>
        <a:xfrm>
          <a:off x="0" y="0"/>
          <a:ext cx="0" cy="0"/>
          <a:chOff x="0" y="0"/>
          <a:chExt cx="0" cy="0"/>
        </a:xfrm>
      </p:grpSpPr>
      <p:sp>
        <p:nvSpPr>
          <p:cNvPr id="3" name="标题 1"/>
          <p:cNvSpPr>
            <a:spLocks noGrp="1"/>
          </p:cNvSpPr>
          <p:nvPr>
            <p:ph type="title" hasCustomPrompt="1"/>
          </p:nvPr>
        </p:nvSpPr>
        <p:spPr>
          <a:xfrm>
            <a:off x="838200" y="236790"/>
            <a:ext cx="8771021" cy="517190"/>
          </a:xfrm>
          <a:prstGeom prst="rect">
            <a:avLst/>
          </a:prstGeom>
        </p:spPr>
        <p:txBody>
          <a:bodyPr anchor="ctr" anchorCtr="0"/>
          <a:lstStyle>
            <a:lvl1pPr>
              <a:defRPr sz="2400">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r>
              <a:rPr lang="zh-CN" altLang="en-US" dirty="0"/>
              <a:t>正文标题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矩形 5"/>
          <p:cNvSpPr/>
          <p:nvPr userDrawn="1"/>
        </p:nvSpPr>
        <p:spPr>
          <a:xfrm rot="2700000">
            <a:off x="1856318" y="2330451"/>
            <a:ext cx="2059516" cy="2059516"/>
          </a:xfrm>
          <a:prstGeom prst="rect">
            <a:avLst/>
          </a:prstGeom>
          <a:no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a:p>
        </p:txBody>
      </p:sp>
      <p:sp>
        <p:nvSpPr>
          <p:cNvPr id="7" name="矩形 6"/>
          <p:cNvSpPr/>
          <p:nvPr userDrawn="1"/>
        </p:nvSpPr>
        <p:spPr>
          <a:xfrm rot="2700000">
            <a:off x="1568451" y="2319867"/>
            <a:ext cx="2059517" cy="2059516"/>
          </a:xfrm>
          <a:prstGeom prst="rect">
            <a:avLst/>
          </a:prstGeom>
          <a:solidFill>
            <a:srgbClr val="404040"/>
          </a:solidFill>
          <a:ln w="6350">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400"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11" name="文本占位符 3"/>
          <p:cNvSpPr>
            <a:spLocks noGrp="1"/>
          </p:cNvSpPr>
          <p:nvPr>
            <p:ph type="body" sz="quarter" idx="10" hasCustomPrompt="1"/>
          </p:nvPr>
        </p:nvSpPr>
        <p:spPr>
          <a:xfrm>
            <a:off x="5045559" y="1903912"/>
            <a:ext cx="5760538" cy="3196039"/>
          </a:xfrm>
          <a:prstGeom prst="rect">
            <a:avLst/>
          </a:prstGeom>
        </p:spPr>
        <p:txBody>
          <a:bodyP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6.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5.xml"/><Relationship Id="rId8" Type="http://schemas.openxmlformats.org/officeDocument/2006/relationships/slideLayout" Target="../slideLayouts/slideLayout14.xml"/><Relationship Id="rId7" Type="http://schemas.openxmlformats.org/officeDocument/2006/relationships/slideLayout" Target="../slideLayouts/slideLayout13.xml"/><Relationship Id="rId6" Type="http://schemas.openxmlformats.org/officeDocument/2006/relationships/slideLayout" Target="../slideLayouts/slideLayout12.xml"/><Relationship Id="rId5" Type="http://schemas.openxmlformats.org/officeDocument/2006/relationships/slideLayout" Target="../slideLayouts/slideLayout11.xml"/><Relationship Id="rId4" Type="http://schemas.openxmlformats.org/officeDocument/2006/relationships/slideLayout" Target="../slideLayouts/slideLayout10.xml"/><Relationship Id="rId3" Type="http://schemas.openxmlformats.org/officeDocument/2006/relationships/slideLayout" Target="../slideLayouts/slideLayout9.xml"/><Relationship Id="rId2" Type="http://schemas.openxmlformats.org/officeDocument/2006/relationships/slideLayout" Target="../slideLayouts/slideLayout8.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slideLayout" Target="../slideLayouts/slideLayout19.xml"/><Relationship Id="rId12" Type="http://schemas.openxmlformats.org/officeDocument/2006/relationships/slideLayout" Target="../slideLayouts/slideLayout18.xml"/><Relationship Id="rId11" Type="http://schemas.openxmlformats.org/officeDocument/2006/relationships/slideLayout" Target="../slideLayouts/slideLayout17.xml"/><Relationship Id="rId10" Type="http://schemas.openxmlformats.org/officeDocument/2006/relationships/slideLayout" Target="../slideLayouts/slideLayout16.xml"/><Relationship Id="rId1" Type="http://schemas.openxmlformats.org/officeDocument/2006/relationships/slideLayout" Target="../slideLayouts/slideLayout7.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20.xml"/></Relationships>
</file>

<file path=ppt/slideMasters/_rels/slideMaster8.xml.rels><?xml version="1.0" encoding="UTF-8" standalone="yes"?>
<Relationships xmlns="http://schemas.openxmlformats.org/package/2006/relationships"><Relationship Id="rId9" Type="http://schemas.openxmlformats.org/officeDocument/2006/relationships/slideLayout" Target="../slideLayouts/slideLayout29.xml"/><Relationship Id="rId8" Type="http://schemas.openxmlformats.org/officeDocument/2006/relationships/slideLayout" Target="../slideLayouts/slideLayout28.xml"/><Relationship Id="rId7" Type="http://schemas.openxmlformats.org/officeDocument/2006/relationships/slideLayout" Target="../slideLayouts/slideLayout27.xml"/><Relationship Id="rId6" Type="http://schemas.openxmlformats.org/officeDocument/2006/relationships/slideLayout" Target="../slideLayouts/slideLayout26.xml"/><Relationship Id="rId5" Type="http://schemas.openxmlformats.org/officeDocument/2006/relationships/slideLayout" Target="../slideLayouts/slideLayout25.xml"/><Relationship Id="rId4" Type="http://schemas.openxmlformats.org/officeDocument/2006/relationships/slideLayout" Target="../slideLayouts/slideLayout24.xml"/><Relationship Id="rId3" Type="http://schemas.openxmlformats.org/officeDocument/2006/relationships/slideLayout" Target="../slideLayouts/slideLayout23.xml"/><Relationship Id="rId2" Type="http://schemas.openxmlformats.org/officeDocument/2006/relationships/slideLayout" Target="../slideLayouts/slideLayout22.xml"/><Relationship Id="rId12" Type="http://schemas.openxmlformats.org/officeDocument/2006/relationships/theme" Target="../theme/theme8.xml"/><Relationship Id="rId11" Type="http://schemas.openxmlformats.org/officeDocument/2006/relationships/image" Target="../media/image6.png"/><Relationship Id="rId10" Type="http://schemas.openxmlformats.org/officeDocument/2006/relationships/slideLayout" Target="../slideLayouts/slideLayout30.xml"/><Relationship Id="rId1"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a:latin typeface="Alibaba PuHuiTi B" pitchFamily="18" charset="-122"/>
                  <a:ea typeface="Alibaba PuHuiTi B" pitchFamily="18" charset="-122"/>
                  <a:cs typeface="Alibaba PuHuiTi B" pitchFamily="18" charset="-122"/>
                </a:rPr>
                <a:t>目录</a:t>
              </a:r>
              <a:endParaRPr lang="zh-CN" altLang="en-US" sz="4200" b="1" i="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a:latin typeface="Alibaba PuHuiTi B" pitchFamily="18" charset="-122"/>
                <a:ea typeface="Alibaba PuHuiTi B" pitchFamily="18" charset="-122"/>
                <a:cs typeface="Alibaba PuHuiTi B" pitchFamily="18" charset="-122"/>
              </a:rPr>
              <a:t>学习目标</a:t>
            </a:r>
            <a:endParaRPr lang="zh-CN" altLang="en-US" sz="4200" b="1" i="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 id="2147483658"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60"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4"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2050" name="组合 18"/>
          <p:cNvGrpSpPr/>
          <p:nvPr userDrawn="1"/>
        </p:nvGrpSpPr>
        <p:grpSpPr bwMode="auto">
          <a:xfrm>
            <a:off x="658285" y="292101"/>
            <a:ext cx="122767" cy="419100"/>
            <a:chOff x="457200" y="427038"/>
            <a:chExt cx="127000" cy="431800"/>
          </a:xfrm>
        </p:grpSpPr>
        <p:sp>
          <p:nvSpPr>
            <p:cNvPr id="8" name="圆角矩形 1"/>
            <p:cNvSpPr>
              <a:spLocks noChangeArrowheads="1"/>
            </p:cNvSpPr>
            <p:nvPr/>
          </p:nvSpPr>
          <p:spPr bwMode="auto">
            <a:xfrm>
              <a:off x="457200" y="427038"/>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sz="2400"/>
            </a:p>
          </p:txBody>
        </p:sp>
        <p:sp>
          <p:nvSpPr>
            <p:cNvPr id="9" name="圆角矩形 23"/>
            <p:cNvSpPr>
              <a:spLocks noChangeArrowheads="1"/>
            </p:cNvSpPr>
            <p:nvPr/>
          </p:nvSpPr>
          <p:spPr bwMode="auto">
            <a:xfrm>
              <a:off x="457200" y="579695"/>
              <a:ext cx="127000" cy="126487"/>
            </a:xfrm>
            <a:prstGeom prst="roundRect">
              <a:avLst>
                <a:gd name="adj" fmla="val 16667"/>
              </a:avLst>
            </a:prstGeom>
            <a:solidFill>
              <a:srgbClr val="C00000"/>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eaLnBrk="1" hangingPunct="1">
                <a:defRPr/>
              </a:pPr>
              <a:endParaRPr lang="zh-CN" altLang="en-US" sz="2400">
                <a:latin typeface="Segoe UI" panose="020B0502040204020203" pitchFamily="34" charset="0"/>
                <a:ea typeface="微软雅黑" panose="020B0503020204020204" pitchFamily="34" charset="-122"/>
              </a:endParaRPr>
            </a:p>
          </p:txBody>
        </p:sp>
        <p:sp>
          <p:nvSpPr>
            <p:cNvPr id="10" name="圆角矩形 24"/>
            <p:cNvSpPr>
              <a:spLocks noChangeArrowheads="1"/>
            </p:cNvSpPr>
            <p:nvPr/>
          </p:nvSpPr>
          <p:spPr bwMode="auto">
            <a:xfrm>
              <a:off x="457200" y="732351"/>
              <a:ext cx="127000" cy="126487"/>
            </a:xfrm>
            <a:prstGeom prst="roundRect">
              <a:avLst>
                <a:gd name="adj" fmla="val 16667"/>
              </a:avLst>
            </a:prstGeom>
            <a:solidFill>
              <a:schemeClr val="tx1">
                <a:lumMod val="75000"/>
                <a:lumOff val="25000"/>
              </a:schemeClr>
            </a:solidFill>
            <a:ln>
              <a:noFill/>
            </a:ln>
            <a:effectLst/>
          </p:spPr>
          <p:txBody>
            <a:bodyPr/>
            <a:lstStyle>
              <a:lvl1pPr>
                <a:defRPr>
                  <a:solidFill>
                    <a:schemeClr val="tx1"/>
                  </a:solidFill>
                  <a:latin typeface="Segoe UI" panose="020B0502040204020203" pitchFamily="34" charset="0"/>
                  <a:ea typeface="微软雅黑" panose="020B0503020204020204" pitchFamily="34" charset="-122"/>
                </a:defRPr>
              </a:lvl1pPr>
              <a:lvl2pPr marL="742950" indent="-285750">
                <a:defRPr>
                  <a:solidFill>
                    <a:schemeClr val="tx1"/>
                  </a:solidFill>
                  <a:latin typeface="Segoe UI" panose="020B0502040204020203" pitchFamily="34" charset="0"/>
                  <a:ea typeface="微软雅黑" panose="020B0503020204020204" pitchFamily="34" charset="-122"/>
                </a:defRPr>
              </a:lvl2pPr>
              <a:lvl3pPr marL="1143000" indent="-228600">
                <a:defRPr>
                  <a:solidFill>
                    <a:schemeClr val="tx1"/>
                  </a:solidFill>
                  <a:latin typeface="Segoe UI" panose="020B0502040204020203" pitchFamily="34" charset="0"/>
                  <a:ea typeface="微软雅黑" panose="020B0503020204020204" pitchFamily="34" charset="-122"/>
                </a:defRPr>
              </a:lvl3pPr>
              <a:lvl4pPr marL="1600200" indent="-228600">
                <a:defRPr>
                  <a:solidFill>
                    <a:schemeClr val="tx1"/>
                  </a:solidFill>
                  <a:latin typeface="Segoe UI" panose="020B0502040204020203" pitchFamily="34" charset="0"/>
                  <a:ea typeface="微软雅黑" panose="020B0503020204020204" pitchFamily="34" charset="-122"/>
                </a:defRPr>
              </a:lvl4pPr>
              <a:lvl5pPr marL="2057400" indent="-228600">
                <a:defRPr>
                  <a:solidFill>
                    <a:schemeClr val="tx1"/>
                  </a:solidFill>
                  <a:latin typeface="Segoe UI" panose="020B0502040204020203" pitchFamily="34" charset="0"/>
                  <a:ea typeface="微软雅黑" panose="020B0503020204020204" pitchFamily="34" charset="-122"/>
                </a:defRPr>
              </a:lvl5pPr>
              <a:lvl6pPr marL="25146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6pPr>
              <a:lvl7pPr marL="29718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7pPr>
              <a:lvl8pPr marL="34290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8pPr>
              <a:lvl9pPr marL="3886200" indent="-228600" eaLnBrk="0" fontAlgn="base" hangingPunct="0">
                <a:spcBef>
                  <a:spcPct val="0"/>
                </a:spcBef>
                <a:spcAft>
                  <a:spcPct val="0"/>
                </a:spcAft>
                <a:buFont typeface="Arial" panose="020B0604020202020204" pitchFamily="34" charset="0"/>
                <a:defRPr>
                  <a:solidFill>
                    <a:schemeClr val="tx1"/>
                  </a:solidFill>
                  <a:latin typeface="Segoe UI" panose="020B0502040204020203" pitchFamily="34" charset="0"/>
                  <a:ea typeface="微软雅黑" panose="020B0503020204020204" pitchFamily="34" charset="-122"/>
                </a:defRPr>
              </a:lvl9pPr>
            </a:lstStyle>
            <a:p>
              <a:pPr eaLnBrk="1" fontAlgn="auto" hangingPunct="1">
                <a:spcBef>
                  <a:spcPts val="0"/>
                </a:spcBef>
                <a:spcAft>
                  <a:spcPts val="0"/>
                </a:spcAft>
                <a:defRPr/>
              </a:pPr>
              <a:endParaRPr lang="zh-CN" altLang="en-US" sz="2400"/>
            </a:p>
          </p:txBody>
        </p:sp>
      </p:grpSp>
      <p:sp>
        <p:nvSpPr>
          <p:cNvPr id="11" name="矩形 10"/>
          <p:cNvSpPr/>
          <p:nvPr userDrawn="1"/>
        </p:nvSpPr>
        <p:spPr bwMode="auto">
          <a:xfrm>
            <a:off x="10890251" y="6733117"/>
            <a:ext cx="1301749" cy="124883"/>
          </a:xfrm>
          <a:prstGeom prst="rect">
            <a:avLst/>
          </a:prstGeom>
          <a:solidFill>
            <a:schemeClr val="tx1">
              <a:lumMod val="75000"/>
              <a:lumOff val="25000"/>
            </a:schemeClr>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52" name="圆角矩形 3"/>
          <p:cNvSpPr/>
          <p:nvPr userDrawn="1"/>
        </p:nvSpPr>
        <p:spPr bwMode="auto">
          <a:xfrm>
            <a:off x="9834034" y="-25399"/>
            <a:ext cx="1708151" cy="836084"/>
          </a:xfrm>
          <a:custGeom>
            <a:avLst/>
            <a:gdLst>
              <a:gd name="T0" fmla="*/ 22386923 w 1180531"/>
              <a:gd name="T1" fmla="*/ 0 h 577560"/>
              <a:gd name="T2" fmla="*/ 22386923 w 1180531"/>
              <a:gd name="T3" fmla="*/ 8917360 h 577560"/>
              <a:gd name="T4" fmla="*/ 20196321 w 1180531"/>
              <a:gd name="T5" fmla="*/ 11146814 h 577560"/>
              <a:gd name="T6" fmla="*/ 2190580 w 1180531"/>
              <a:gd name="T7" fmla="*/ 11146814 h 577560"/>
              <a:gd name="T8" fmla="*/ 0 w 1180531"/>
              <a:gd name="T9" fmla="*/ 8917360 h 577560"/>
              <a:gd name="T10" fmla="*/ 0 w 1180531"/>
              <a:gd name="T11" fmla="*/ 0 h 577560"/>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180531" h="577560">
                <a:moveTo>
                  <a:pt x="1180531" y="0"/>
                </a:moveTo>
                <a:lnTo>
                  <a:pt x="1180531" y="462045"/>
                </a:lnTo>
                <a:cubicBezTo>
                  <a:pt x="1180531" y="525842"/>
                  <a:pt x="1128813" y="577560"/>
                  <a:pt x="1065016" y="577560"/>
                </a:cubicBezTo>
                <a:lnTo>
                  <a:pt x="115515" y="577560"/>
                </a:lnTo>
                <a:cubicBezTo>
                  <a:pt x="51718" y="577560"/>
                  <a:pt x="0" y="525842"/>
                  <a:pt x="0" y="462045"/>
                </a:cubicBezTo>
                <a:lnTo>
                  <a:pt x="0" y="0"/>
                </a:lnTo>
              </a:path>
            </a:pathLst>
          </a:custGeom>
          <a:solidFill>
            <a:srgbClr val="C00000"/>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sz="2400"/>
          </a:p>
        </p:txBody>
      </p:sp>
      <p:pic>
        <p:nvPicPr>
          <p:cNvPr id="2053" name="图片 1"/>
          <p:cNvPicPr>
            <a:picLocks noChangeAspect="1"/>
          </p:cNvPicPr>
          <p:nvPr userDrawn="1"/>
        </p:nvPicPr>
        <p:blipFill>
          <a:blip r:embed="rId11">
            <a:extLst>
              <a:ext uri="{28A0092B-C50C-407E-A947-70E740481C1C}">
                <a14:useLocalDpi xmlns:a14="http://schemas.microsoft.com/office/drawing/2010/main" val="0"/>
              </a:ext>
            </a:extLst>
          </a:blip>
          <a:srcRect/>
          <a:stretch>
            <a:fillRect/>
          </a:stretch>
        </p:blipFill>
        <p:spPr bwMode="auto">
          <a:xfrm>
            <a:off x="9855200" y="67733"/>
            <a:ext cx="1686984" cy="6942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2" name="矩形 22"/>
          <p:cNvSpPr>
            <a:spLocks noChangeArrowheads="1"/>
          </p:cNvSpPr>
          <p:nvPr userDrawn="1"/>
        </p:nvSpPr>
        <p:spPr bwMode="auto">
          <a:xfrm>
            <a:off x="1" y="6733117"/>
            <a:ext cx="10818284" cy="124883"/>
          </a:xfrm>
          <a:prstGeom prst="rect">
            <a:avLst/>
          </a:prstGeom>
          <a:solidFill>
            <a:srgbClr val="C00000"/>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Tree>
  </p:cSld>
  <p:clrMap bg1="lt1" tx1="dk1" bg2="lt2" tx2="dk2" accent1="accent1" accent2="accent2" accent3="accent3" accent4="accent4" accent5="accent5" accent6="accent6" hlink="hlink" folHlink="folHlink"/>
  <p:sldLayoutIdLst>
    <p:sldLayoutId id="2147483676" r:id="rId1"/>
    <p:sldLayoutId id="2147483677" r:id="rId2"/>
    <p:sldLayoutId id="2147483678" r:id="rId3"/>
    <p:sldLayoutId id="2147483679" r:id="rId4"/>
    <p:sldLayoutId id="2147483680" r:id="rId5"/>
    <p:sldLayoutId id="2147483681" r:id="rId6"/>
    <p:sldLayoutId id="2147483682" r:id="rId7"/>
    <p:sldLayoutId id="2147483683" r:id="rId8"/>
    <p:sldLayoutId id="2147483684" r:id="rId9"/>
    <p:sldLayoutId id="2147483685" r:id="rId10"/>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0.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1.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2.png"/></Relationships>
</file>

<file path=ppt/slides/_rels/slide10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4.png"/><Relationship Id="rId1" Type="http://schemas.openxmlformats.org/officeDocument/2006/relationships/image" Target="../media/image33.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38.png"/><Relationship Id="rId1" Type="http://schemas.openxmlformats.org/officeDocument/2006/relationships/image" Target="../media/image37.png"/></Relationships>
</file>

<file path=ppt/slides/_rels/slide10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39.png"/></Relationships>
</file>

<file path=ppt/slides/_rels/slide10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2.png"/></Relationships>
</file>

<file path=ppt/slides/_rels/slide1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3.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44.png"/><Relationship Id="rId1" Type="http://schemas.openxmlformats.org/officeDocument/2006/relationships/hyperlink" Target="http://192.168.88.100/" TargetMode="Externa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hyperlink" Target="http://blog.fens.me/nodejs-socketio-chat/" TargetMode="External"/></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5.png"/></Relationships>
</file>

<file path=ppt/slides/_rels/slide11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0.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7.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48.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1.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2.png"/></Relationships>
</file>

<file path=ppt/slides/_rels/slide140.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50.png"/><Relationship Id="rId1" Type="http://schemas.openxmlformats.org/officeDocument/2006/relationships/image" Target="../media/image49.png"/></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3.jpe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51.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3.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4.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5.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6.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15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8.png"/></Relationships>
</file>

<file path=ppt/slides/_rels/slide159.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59.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4.jpe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5.jpe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6.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1.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2.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tags" Target="../tags/tag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8.xml"/><Relationship Id="rId2" Type="http://schemas.openxmlformats.org/officeDocument/2006/relationships/image" Target="../media/image9.jpeg"/><Relationship Id="rId1" Type="http://schemas.openxmlformats.org/officeDocument/2006/relationships/image" Target="../media/image8.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1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4.xml.rels><?xml version="1.0" encoding="UTF-8" standalone="yes"?>
<Relationships xmlns="http://schemas.openxmlformats.org/package/2006/relationships"><Relationship Id="rId4" Type="http://schemas.openxmlformats.org/officeDocument/2006/relationships/slideLayout" Target="../slideLayouts/slideLayout8.xml"/><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image" Target="../media/image20.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3.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8.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8.xml"/><Relationship Id="rId1" Type="http://schemas.openxmlformats.org/officeDocument/2006/relationships/image" Target="../media/image24.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5.pn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7.png"/><Relationship Id="rId1" Type="http://schemas.openxmlformats.org/officeDocument/2006/relationships/image" Target="../media/image26.png"/></Relationships>
</file>

<file path=ppt/slides/_rels/slide9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29.png"/><Relationship Id="rId1" Type="http://schemas.openxmlformats.org/officeDocument/2006/relationships/image" Target="../media/image2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232400" y="2766219"/>
            <a:ext cx="6959600" cy="1279008"/>
          </a:xfrm>
        </p:spPr>
        <p:txBody>
          <a:bodyPr/>
          <a:lstStyle/>
          <a:p>
            <a:r>
              <a:rPr kumimoji="1" lang="zh-CN" altLang="en-US" dirty="0"/>
              <a:t>第十章  数仓实战之智能电商分析平台</a:t>
            </a:r>
            <a:endParaRPr kumimoji="1" lang="zh-CN" altLang="en-US" dirty="0"/>
          </a:p>
        </p:txBody>
      </p:sp>
      <p:sp>
        <p:nvSpPr>
          <p:cNvPr id="3" name="文本占位符 2"/>
          <p:cNvSpPr>
            <a:spLocks noGrp="1"/>
          </p:cNvSpPr>
          <p:nvPr>
            <p:ph type="body" sz="quarter" idx="10"/>
          </p:nvPr>
        </p:nvSpPr>
        <p:spPr>
          <a:xfrm>
            <a:off x="3947070" y="2468880"/>
            <a:ext cx="1127125" cy="1148080"/>
          </a:xfrm>
        </p:spPr>
        <p:txBody>
          <a:bodyPr/>
          <a:lstStyle/>
          <a:p>
            <a:r>
              <a:rPr kumimoji="1" lang="en-US" altLang="zh-CN" dirty="0"/>
              <a:t>10</a:t>
            </a:r>
            <a:endParaRPr kumimoji="1"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chemeClr val="tx1"/>
                </a:solidFill>
              </a:rPr>
              <a:t>项目技术架构</a:t>
            </a:r>
            <a:endParaRPr lang="en-US" altLang="zh-CN" dirty="0">
              <a:solidFill>
                <a:schemeClr val="tx1"/>
              </a:solidFill>
            </a:endParaRPr>
          </a:p>
          <a:p>
            <a:r>
              <a:rPr lang="zh-CN" altLang="en-US" dirty="0">
                <a:solidFill>
                  <a:srgbClr val="FF0000"/>
                </a:solidFill>
              </a:rPr>
              <a:t>数据仓库维度模型设计</a:t>
            </a:r>
            <a:endParaRPr lang="en-US" altLang="zh-CN" dirty="0">
              <a:solidFill>
                <a:srgbClr val="FF0000"/>
              </a:solidFill>
            </a:endParaRPr>
          </a:p>
          <a:p>
            <a:r>
              <a:rPr lang="en-US" altLang="zh-CN" dirty="0"/>
              <a:t>ETL</a:t>
            </a:r>
            <a:r>
              <a:rPr lang="zh-CN" altLang="en-US" dirty="0"/>
              <a:t>框架</a:t>
            </a:r>
            <a:r>
              <a:rPr lang="en-US" altLang="zh-CN" dirty="0"/>
              <a:t>-Sqoop</a:t>
            </a:r>
            <a:endParaRPr lang="en-US" altLang="zh-CN" dirty="0"/>
          </a:p>
          <a:p>
            <a:r>
              <a:rPr lang="zh-CN" altLang="en-US" dirty="0"/>
              <a:t>缓慢变化维</a:t>
            </a:r>
            <a:endParaRPr lang="en-US" altLang="zh-CN" dirty="0"/>
          </a:p>
          <a:p>
            <a:r>
              <a:rPr lang="zh-CN" altLang="en-US" dirty="0"/>
              <a:t>业务数据分析</a:t>
            </a:r>
            <a:endParaRPr lang="en-US" altLang="zh-CN" dirty="0"/>
          </a:p>
          <a:p>
            <a:r>
              <a:rPr lang="zh-CN" altLang="en-US" dirty="0"/>
              <a:t>日志数据分析</a:t>
            </a:r>
            <a:endParaRPr lang="en-US" altLang="zh-CN" dirty="0"/>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连接表数据</a:t>
            </a:r>
            <a:endParaRPr lang="zh-CN" altLang="en-US"/>
          </a:p>
        </p:txBody>
      </p:sp>
      <p:sp>
        <p:nvSpPr>
          <p:cNvPr id="3" name="文本占位符 2"/>
          <p:cNvSpPr>
            <a:spLocks noGrp="1"/>
          </p:cNvSpPr>
          <p:nvPr>
            <p:ph type="body" sz="quarter" idx="10"/>
          </p:nvPr>
        </p:nvSpPr>
        <p:spPr/>
        <p:txBody>
          <a:bodyPr/>
          <a:p>
            <a:r>
              <a:rPr lang="zh-CN" altLang="en-US"/>
              <a:t>更新业务包</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824990" y="2159000"/>
            <a:ext cx="8214360" cy="2849880"/>
          </a:xfrm>
          <a:prstGeom prst="rect">
            <a:avLst/>
          </a:prstGeom>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创建仪表板</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3600450" y="1718310"/>
            <a:ext cx="2796540" cy="4940935"/>
          </a:xfrm>
          <a:prstGeom prst="rect">
            <a:avLst/>
          </a:prstGeom>
        </p:spPr>
      </p:pic>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添加组件</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081405" y="1771015"/>
            <a:ext cx="8717280" cy="4852670"/>
          </a:xfrm>
          <a:prstGeom prst="rect">
            <a:avLst/>
          </a:prstGeom>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二级分类金额分析</a:t>
            </a:r>
            <a:endParaRPr lang="zh-CN" altLang="en-US"/>
          </a:p>
        </p:txBody>
      </p:sp>
      <p:sp>
        <p:nvSpPr>
          <p:cNvPr id="4" name="文本占位符 3"/>
          <p:cNvSpPr>
            <a:spLocks noGrp="1"/>
          </p:cNvSpPr>
          <p:nvPr>
            <p:ph type="body" sz="quarter" idx="11"/>
          </p:nvPr>
        </p:nvSpPr>
        <p:spPr/>
        <p:txBody>
          <a:bodyPr/>
          <a:p>
            <a:r>
              <a:rPr lang="zh-CN" altLang="en-US"/>
              <a:t>过滤掉为空的二级分类名称</a:t>
            </a:r>
            <a:endParaRPr lang="zh-CN" altLang="en-US"/>
          </a:p>
        </p:txBody>
      </p:sp>
      <p:pic>
        <p:nvPicPr>
          <p:cNvPr id="5" name="图片 4"/>
          <p:cNvPicPr>
            <a:picLocks noChangeAspect="1"/>
          </p:cNvPicPr>
          <p:nvPr/>
        </p:nvPicPr>
        <p:blipFill>
          <a:blip r:embed="rId1"/>
          <a:stretch>
            <a:fillRect/>
          </a:stretch>
        </p:blipFill>
        <p:spPr>
          <a:xfrm>
            <a:off x="7008495" y="2824480"/>
            <a:ext cx="3840480" cy="1882140"/>
          </a:xfrm>
          <a:prstGeom prst="rect">
            <a:avLst/>
          </a:prstGeom>
        </p:spPr>
      </p:pic>
      <p:pic>
        <p:nvPicPr>
          <p:cNvPr id="6" name="图片 5"/>
          <p:cNvPicPr>
            <a:picLocks noChangeAspect="1"/>
          </p:cNvPicPr>
          <p:nvPr/>
        </p:nvPicPr>
        <p:blipFill>
          <a:blip r:embed="rId2"/>
          <a:stretch>
            <a:fillRect/>
          </a:stretch>
        </p:blipFill>
        <p:spPr>
          <a:xfrm>
            <a:off x="1039495" y="1818640"/>
            <a:ext cx="5394960" cy="3893820"/>
          </a:xfrm>
          <a:prstGeom prst="rect">
            <a:avLst/>
          </a:prstGeom>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二级分类金额分析</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325245" y="1823720"/>
            <a:ext cx="8486140" cy="4666615"/>
          </a:xfrm>
          <a:prstGeom prst="rect">
            <a:avLst/>
          </a:prstGeom>
        </p:spPr>
      </p:pic>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二级分类饼图</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028700" y="1656080"/>
            <a:ext cx="8896350" cy="4905375"/>
          </a:xfrm>
          <a:prstGeom prst="rect">
            <a:avLst/>
          </a:prstGeom>
        </p:spPr>
      </p:pic>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支付方式分析</a:t>
            </a:r>
            <a:endParaRPr lang="zh-CN" altLang="en-US"/>
          </a:p>
        </p:txBody>
      </p:sp>
      <p:sp>
        <p:nvSpPr>
          <p:cNvPr id="4" name="文本占位符 3"/>
          <p:cNvSpPr>
            <a:spLocks noGrp="1"/>
          </p:cNvSpPr>
          <p:nvPr>
            <p:ph type="body" sz="quarter" idx="11"/>
          </p:nvPr>
        </p:nvSpPr>
        <p:spPr/>
        <p:txBody>
          <a:bodyPr/>
          <a:p>
            <a:r>
              <a:rPr lang="zh-CN" altLang="en-US"/>
              <a:t>过滤</a:t>
            </a:r>
            <a:r>
              <a:rPr lang="en-US" altLang="zh-CN"/>
              <a:t>“</a:t>
            </a:r>
            <a:r>
              <a:rPr lang="zh-CN" altLang="en-US"/>
              <a:t>所有</a:t>
            </a:r>
            <a:r>
              <a:rPr lang="en-US" altLang="zh-CN"/>
              <a:t>”</a:t>
            </a:r>
            <a:r>
              <a:rPr lang="zh-CN" altLang="en-US"/>
              <a:t>标签</a:t>
            </a:r>
            <a:endParaRPr lang="zh-CN" altLang="en-US"/>
          </a:p>
        </p:txBody>
      </p:sp>
      <p:pic>
        <p:nvPicPr>
          <p:cNvPr id="5" name="图片 4"/>
          <p:cNvPicPr>
            <a:picLocks noChangeAspect="1"/>
          </p:cNvPicPr>
          <p:nvPr/>
        </p:nvPicPr>
        <p:blipFill>
          <a:blip r:embed="rId1"/>
          <a:stretch>
            <a:fillRect/>
          </a:stretch>
        </p:blipFill>
        <p:spPr>
          <a:xfrm>
            <a:off x="778510" y="2461260"/>
            <a:ext cx="4770120" cy="3284220"/>
          </a:xfrm>
          <a:prstGeom prst="rect">
            <a:avLst/>
          </a:prstGeom>
        </p:spPr>
      </p:pic>
      <p:pic>
        <p:nvPicPr>
          <p:cNvPr id="7" name="图片 6"/>
          <p:cNvPicPr>
            <a:picLocks noChangeAspect="1"/>
          </p:cNvPicPr>
          <p:nvPr/>
        </p:nvPicPr>
        <p:blipFill>
          <a:blip r:embed="rId2"/>
          <a:stretch>
            <a:fillRect/>
          </a:stretch>
        </p:blipFill>
        <p:spPr>
          <a:xfrm>
            <a:off x="6160770" y="2821940"/>
            <a:ext cx="5372100" cy="2270760"/>
          </a:xfrm>
          <a:prstGeom prst="rect">
            <a:avLst/>
          </a:prstGeom>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支付方式分析</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207770" y="1656080"/>
            <a:ext cx="7807960" cy="4740910"/>
          </a:xfrm>
          <a:prstGeom prst="rect">
            <a:avLst/>
          </a:prstGeom>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仪表板</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751205" y="1645920"/>
            <a:ext cx="10658475" cy="5012690"/>
          </a:xfrm>
          <a:prstGeom prst="rect">
            <a:avLst/>
          </a:prstGeom>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掌握整套开发流程</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业务数据分析</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lang="en-US" altLang="zh-CN" dirty="0"/>
              <a:t>-</a:t>
            </a:r>
            <a:r>
              <a:rPr lang="zh-CN" altLang="en-US" dirty="0"/>
              <a:t>维度建模基本概念</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Clr>
                <a:srgbClr val="404040"/>
              </a:buClr>
              <a:buSzPct val="85000"/>
            </a:pPr>
            <a:endParaRPr lang="zh-CN" altLang="en-US" dirty="0">
              <a:ea typeface="Alibaba PuHuiTi R" pitchFamily="18" charset="-122"/>
            </a:endParaRPr>
          </a:p>
        </p:txBody>
      </p:sp>
      <p:sp>
        <p:nvSpPr>
          <p:cNvPr id="10" name="文本框 9"/>
          <p:cNvSpPr txBox="1"/>
          <p:nvPr/>
        </p:nvSpPr>
        <p:spPr>
          <a:xfrm>
            <a:off x="615629" y="913723"/>
            <a:ext cx="10523528" cy="1600438"/>
          </a:xfrm>
          <a:prstGeom prst="rect">
            <a:avLst/>
          </a:prstGeom>
          <a:noFill/>
        </p:spPr>
        <p:txBody>
          <a:bodyPr wrap="square">
            <a:spAutoFit/>
          </a:bodyPr>
          <a:lstStyle/>
          <a:p>
            <a:pPr indent="200025"/>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维度模型是数据仓库工程领域最流行的数仓建模经典。维度建模以分析决策的需求出发构建模型，构建的数据模型为分析需求服务，因此它重点解决用户如何更快速完成分析需求，同时还有较好的大规模复杂查询的响应性能。</a:t>
            </a:r>
            <a:endParaRPr lang="en-US"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indent="200025"/>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indent="200025"/>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简单的描述就是按照事实表、维度表来构建数据仓库、数据集市。在维度建模方法体系中，维度</a:t>
            </a:r>
            <a:r>
              <a:rPr lang="zh-CN" altLang="en-US" sz="1600" dirty="0">
                <a:effectLst/>
                <a:latin typeface="微软雅黑 Light" panose="020B0502040204020203" pitchFamily="34" charset="-122"/>
                <a:ea typeface="阿里巴巴普惠体" panose="00020600040101010101"/>
                <a:cs typeface="Times New Roman" panose="02020603050405020304" pitchFamily="18" charset="0"/>
              </a:rPr>
              <a:t>表</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用来</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描述事实的角度，如日期、客户、供应商等，事实</a:t>
            </a:r>
            <a:r>
              <a:rPr lang="zh-CN" altLang="en-US" sz="1600" dirty="0">
                <a:effectLst/>
                <a:latin typeface="微软雅黑 Light" panose="020B0502040204020203" pitchFamily="34" charset="-122"/>
                <a:ea typeface="阿里巴巴普惠体" panose="00020600040101010101"/>
                <a:cs typeface="Times New Roman" panose="02020603050405020304" pitchFamily="18" charset="0"/>
              </a:rPr>
              <a:t>表用来</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存储有事实记录的表，如系统日志、销售记录等；事实表的记录在不断地动态增长，所以它的体积通常远大于其他表。</a:t>
            </a:r>
            <a:endParaRPr lang="zh-CN" altLang="zh-CN" sz="1600" dirty="0">
              <a:latin typeface="微软雅黑 Light" panose="020B0502040204020203" pitchFamily="34" charset="-122"/>
              <a:ea typeface="阿里巴巴普惠体" panose="00020600040101010101"/>
              <a:cs typeface="Times New Roman" panose="02020603050405020304" pitchFamily="18" charset="0"/>
            </a:endParaRPr>
          </a:p>
        </p:txBody>
      </p:sp>
      <p:sp>
        <p:nvSpPr>
          <p:cNvPr id="2" name="矩形 1"/>
          <p:cNvSpPr/>
          <p:nvPr/>
        </p:nvSpPr>
        <p:spPr>
          <a:xfrm>
            <a:off x="4493314" y="3733911"/>
            <a:ext cx="1709531" cy="775253"/>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事实表</a:t>
            </a:r>
            <a:endParaRPr lang="zh-CN" altLang="en-US" dirty="0"/>
          </a:p>
        </p:txBody>
      </p:sp>
      <p:sp>
        <p:nvSpPr>
          <p:cNvPr id="5" name="椭圆 4"/>
          <p:cNvSpPr/>
          <p:nvPr/>
        </p:nvSpPr>
        <p:spPr>
          <a:xfrm>
            <a:off x="1630847" y="3264503"/>
            <a:ext cx="1341782" cy="66592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维度表</a:t>
            </a:r>
            <a:endParaRPr lang="zh-CN" altLang="en-US" dirty="0"/>
          </a:p>
        </p:txBody>
      </p:sp>
      <p:sp>
        <p:nvSpPr>
          <p:cNvPr id="11" name="椭圆 10"/>
          <p:cNvSpPr/>
          <p:nvPr/>
        </p:nvSpPr>
        <p:spPr>
          <a:xfrm>
            <a:off x="1630847" y="4461286"/>
            <a:ext cx="1341782" cy="66592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维度表</a:t>
            </a:r>
            <a:endParaRPr lang="zh-CN" altLang="en-US" dirty="0"/>
          </a:p>
        </p:txBody>
      </p:sp>
      <p:sp>
        <p:nvSpPr>
          <p:cNvPr id="13" name="椭圆 12"/>
          <p:cNvSpPr/>
          <p:nvPr/>
        </p:nvSpPr>
        <p:spPr>
          <a:xfrm>
            <a:off x="7405482" y="3319024"/>
            <a:ext cx="1341782" cy="66592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维度表</a:t>
            </a:r>
            <a:endParaRPr lang="zh-CN" altLang="en-US" dirty="0"/>
          </a:p>
        </p:txBody>
      </p:sp>
      <p:sp>
        <p:nvSpPr>
          <p:cNvPr id="14" name="椭圆 13"/>
          <p:cNvSpPr/>
          <p:nvPr/>
        </p:nvSpPr>
        <p:spPr>
          <a:xfrm>
            <a:off x="7405482" y="4352408"/>
            <a:ext cx="1341782" cy="665921"/>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维度表</a:t>
            </a:r>
            <a:endParaRPr lang="zh-CN" altLang="en-US" dirty="0"/>
          </a:p>
        </p:txBody>
      </p:sp>
      <p:cxnSp>
        <p:nvCxnSpPr>
          <p:cNvPr id="7" name="直接箭头连接符 6"/>
          <p:cNvCxnSpPr>
            <a:endCxn id="5" idx="6"/>
          </p:cNvCxnSpPr>
          <p:nvPr/>
        </p:nvCxnSpPr>
        <p:spPr>
          <a:xfrm flipH="1" flipV="1">
            <a:off x="2972629" y="3597464"/>
            <a:ext cx="1520685" cy="35759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1" name="直接箭头连接符 20"/>
          <p:cNvCxnSpPr>
            <a:endCxn id="11" idx="6"/>
          </p:cNvCxnSpPr>
          <p:nvPr/>
        </p:nvCxnSpPr>
        <p:spPr>
          <a:xfrm flipH="1">
            <a:off x="2972629" y="4324984"/>
            <a:ext cx="1520686" cy="4692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3" name="直接箭头连接符 22"/>
          <p:cNvCxnSpPr>
            <a:endCxn id="13" idx="2"/>
          </p:cNvCxnSpPr>
          <p:nvPr/>
        </p:nvCxnSpPr>
        <p:spPr>
          <a:xfrm flipV="1">
            <a:off x="6202845" y="3651985"/>
            <a:ext cx="1202637" cy="347132"/>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27" name="直接箭头连接符 26"/>
          <p:cNvCxnSpPr/>
          <p:nvPr/>
        </p:nvCxnSpPr>
        <p:spPr>
          <a:xfrm>
            <a:off x="6202845" y="4315306"/>
            <a:ext cx="1202637" cy="370063"/>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chemeClr val="tx1"/>
                </a:solidFill>
              </a:rPr>
              <a:t>项目技术架构</a:t>
            </a:r>
            <a:endParaRPr lang="en-US" altLang="zh-CN" dirty="0">
              <a:solidFill>
                <a:schemeClr val="tx1"/>
              </a:solidFill>
            </a:endParaRPr>
          </a:p>
          <a:p>
            <a:r>
              <a:rPr lang="zh-CN" altLang="en-US" dirty="0">
                <a:solidFill>
                  <a:schemeClr val="tx1"/>
                </a:solidFill>
              </a:rPr>
              <a:t>数据仓库维度模型设计</a:t>
            </a:r>
            <a:endParaRPr lang="en-US" altLang="zh-CN" dirty="0">
              <a:solidFill>
                <a:schemeClr val="tx1"/>
              </a:solidFill>
            </a:endParaRPr>
          </a:p>
          <a:p>
            <a:r>
              <a:rPr lang="en-US" altLang="zh-CN" dirty="0">
                <a:solidFill>
                  <a:schemeClr val="tx1"/>
                </a:solidFill>
              </a:rPr>
              <a:t>ETL</a:t>
            </a:r>
            <a:r>
              <a:rPr lang="zh-CN" altLang="en-US" dirty="0">
                <a:solidFill>
                  <a:schemeClr val="tx1"/>
                </a:solidFill>
              </a:rPr>
              <a:t>框架</a:t>
            </a:r>
            <a:r>
              <a:rPr lang="en-US" altLang="zh-CN" dirty="0">
                <a:solidFill>
                  <a:schemeClr val="tx1"/>
                </a:solidFill>
              </a:rPr>
              <a:t>-Sqoop</a:t>
            </a:r>
            <a:endParaRPr lang="en-US" altLang="zh-CN" dirty="0">
              <a:solidFill>
                <a:schemeClr val="tx1"/>
              </a:solidFill>
            </a:endParaRPr>
          </a:p>
          <a:p>
            <a:r>
              <a:rPr lang="zh-CN" altLang="en-US" dirty="0">
                <a:solidFill>
                  <a:schemeClr val="tx1"/>
                </a:solidFill>
              </a:rPr>
              <a:t>缓慢变化维</a:t>
            </a:r>
            <a:endParaRPr lang="en-US" altLang="zh-CN" dirty="0">
              <a:solidFill>
                <a:schemeClr val="tx1"/>
              </a:solidFill>
            </a:endParaRPr>
          </a:p>
          <a:p>
            <a:r>
              <a:rPr lang="zh-CN" altLang="en-US" dirty="0">
                <a:solidFill>
                  <a:schemeClr val="tx1"/>
                </a:solidFill>
              </a:rPr>
              <a:t>业务数据分析</a:t>
            </a:r>
            <a:endParaRPr lang="en-US" altLang="zh-CN" dirty="0">
              <a:solidFill>
                <a:schemeClr val="tx1"/>
              </a:solidFill>
            </a:endParaRPr>
          </a:p>
          <a:p>
            <a:r>
              <a:rPr lang="zh-CN" altLang="en-US" dirty="0">
                <a:solidFill>
                  <a:srgbClr val="FF0000"/>
                </a:solidFill>
              </a:rPr>
              <a:t>日志数据分析</a:t>
            </a:r>
            <a:endParaRPr lang="en-US" altLang="zh-CN" dirty="0">
              <a:solidFill>
                <a:srgbClr val="FF0000"/>
              </a:solidFill>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概述</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382772" y="882313"/>
            <a:ext cx="10361428" cy="1894045"/>
          </a:xfrm>
          <a:prstGeom prst="rect">
            <a:avLst/>
          </a:prstGeom>
          <a:noFill/>
        </p:spPr>
        <p:txBody>
          <a:bodyPr wrap="square">
            <a:spAutoFit/>
          </a:bodyPr>
          <a:lstStyle/>
          <a:p>
            <a:pPr indent="304800">
              <a:lnSpc>
                <a:spcPct val="150000"/>
              </a:lnSpc>
            </a:pPr>
            <a:r>
              <a:rPr lang="zh-CN" altLang="zh-CN" sz="1600" dirty="0">
                <a:effectLst/>
                <a:latin typeface="阿里巴巴普惠体" panose="00020600040101010101"/>
                <a:ea typeface="宋体" panose="02010600030101010101" pitchFamily="2" charset="-122"/>
                <a:cs typeface="Times New Roman" panose="02020603050405020304" pitchFamily="18" charset="0"/>
              </a:rPr>
              <a:t>除了政府和公益类网站之外，大多数网站的目的都是为了产生货币收入，说白了就是</a:t>
            </a:r>
            <a:r>
              <a:rPr lang="zh-CN" altLang="zh-CN" sz="1600" b="1" dirty="0">
                <a:solidFill>
                  <a:srgbClr val="000000"/>
                </a:solidFill>
                <a:effectLst/>
                <a:latin typeface="阿里巴巴普惠体" panose="00020600040101010101"/>
                <a:ea typeface="宋体" panose="02010600030101010101" pitchFamily="2" charset="-122"/>
                <a:cs typeface="Times New Roman" panose="02020603050405020304" pitchFamily="18" charset="0"/>
              </a:rPr>
              <a:t>赚钱</a:t>
            </a:r>
            <a:r>
              <a:rPr lang="zh-CN" altLang="zh-CN" sz="1600" dirty="0">
                <a:effectLst/>
                <a:latin typeface="阿里巴巴普惠体" panose="00020600040101010101"/>
                <a:ea typeface="宋体" panose="02010600030101010101" pitchFamily="2" charset="-122"/>
                <a:cs typeface="Times New Roman" panose="02020603050405020304" pitchFamily="18" charset="0"/>
              </a:rPr>
              <a:t>。要创建出用户需要的网站就必须进行网站分析，通过分析，找出用户实际需求，构建出符合用户需求的网站。</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zh-CN" altLang="zh-CN" sz="1600" dirty="0">
                <a:effectLst/>
                <a:latin typeface="阿里巴巴普惠体" panose="00020600040101010101"/>
                <a:ea typeface="宋体" panose="02010600030101010101" pitchFamily="2" charset="-122"/>
                <a:cs typeface="Times New Roman" panose="02020603050405020304" pitchFamily="18" charset="0"/>
              </a:rPr>
              <a:t>网站分析，可以帮助网站管理员、运营人员、推广人员等实时获取网站流量信息，并从流量来源、网站内容、网站访客特性等多方面提供网站分析的数据依据。从而</a:t>
            </a:r>
            <a:r>
              <a:rPr lang="zh-CN"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帮助提高网站流量，提升网站用户体验，让访客更多的沉淀下来变成会员或客户，通过更少的投入获取最大化的收入。</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pic>
        <p:nvPicPr>
          <p:cNvPr id="9" name="图片 8"/>
          <p:cNvPicPr/>
          <p:nvPr/>
        </p:nvPicPr>
        <p:blipFill>
          <a:blip r:embed="rId1">
            <a:extLst>
              <a:ext uri="{28A0092B-C50C-407E-A947-70E740481C1C}">
                <a14:useLocalDpi xmlns:a14="http://schemas.microsoft.com/office/drawing/2010/main" val="0"/>
              </a:ext>
            </a:extLst>
          </a:blip>
          <a:srcRect/>
          <a:stretch>
            <a:fillRect/>
          </a:stretch>
        </p:blipFill>
        <p:spPr>
          <a:xfrm>
            <a:off x="683747" y="3142288"/>
            <a:ext cx="9045043" cy="2975070"/>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数据处理流程</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862800"/>
          </a:xfrm>
          <a:prstGeom prst="rect">
            <a:avLst/>
          </a:prstGeom>
          <a:noFill/>
        </p:spPr>
        <p:txBody>
          <a:bodyPr wrap="square">
            <a:spAutoFit/>
          </a:bodyPr>
          <a:lstStyle/>
          <a:p>
            <a:pPr indent="304800">
              <a:lnSpc>
                <a:spcPct val="150000"/>
              </a:lnSpc>
            </a:pPr>
            <a:r>
              <a:rPr lang="zh-CN" altLang="zh-CN" sz="1800" dirty="0">
                <a:effectLst/>
                <a:latin typeface="微软雅黑 Light" panose="020B0502040204020203" pitchFamily="34" charset="-122"/>
                <a:ea typeface="宋体" panose="02010600030101010101" pitchFamily="2" charset="-122"/>
                <a:cs typeface="Times New Roman" panose="02020603050405020304" pitchFamily="18" charset="0"/>
              </a:rPr>
              <a:t>网站流量日志数据分析整体流程基本上就是依据</a:t>
            </a:r>
            <a:r>
              <a:rPr lang="zh-CN" altLang="zh-CN" sz="18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数据的处理流转流程</a:t>
            </a:r>
            <a:r>
              <a:rPr lang="zh-CN" altLang="zh-CN" sz="1800" dirty="0">
                <a:effectLst/>
                <a:latin typeface="微软雅黑 Light" panose="020B0502040204020203" pitchFamily="34" charset="-122"/>
                <a:ea typeface="宋体" panose="02010600030101010101" pitchFamily="2" charset="-122"/>
                <a:cs typeface="Times New Roman" panose="02020603050405020304" pitchFamily="18" charset="0"/>
              </a:rPr>
              <a:t>进行。通俗可以概括为：数据从哪里来和数据到哪里去，可以分为以下几个大的步骤</a:t>
            </a:r>
            <a:r>
              <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2" name="图片 11"/>
          <p:cNvPicPr/>
          <p:nvPr/>
        </p:nvPicPr>
        <p:blipFill>
          <a:blip r:embed="rId1"/>
          <a:stretch>
            <a:fillRect/>
          </a:stretch>
        </p:blipFill>
        <p:spPr>
          <a:xfrm>
            <a:off x="1560327" y="2056704"/>
            <a:ext cx="7020147" cy="3247521"/>
          </a:xfrm>
          <a:prstGeom prst="rect">
            <a:avLst/>
          </a:prstGeom>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794385"/>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网站日志文件</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0" marR="0" lvl="0" indent="304800" algn="l" defTabSz="914400" rtl="0" eaLnBrk="1" fontAlgn="auto" latinLnBrk="0" hangingPunct="1">
              <a:lnSpc>
                <a:spcPct val="15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文本框 6"/>
          <p:cNvSpPr txBox="1"/>
          <p:nvPr/>
        </p:nvSpPr>
        <p:spPr>
          <a:xfrm>
            <a:off x="682698" y="1595264"/>
            <a:ext cx="10826603" cy="786049"/>
          </a:xfrm>
          <a:prstGeom prst="rect">
            <a:avLst/>
          </a:prstGeom>
          <a:noFill/>
        </p:spPr>
        <p:txBody>
          <a:bodyPr wrap="square">
            <a:spAutoFit/>
          </a:bodyPr>
          <a:lstStyle/>
          <a:p>
            <a:pPr indent="304800">
              <a:lnSpc>
                <a:spcPct val="150000"/>
              </a:lnSpc>
            </a:pPr>
            <a:r>
              <a:rPr lang="zh-CN" altLang="zh-CN" sz="1600" dirty="0">
                <a:effectLst/>
                <a:latin typeface="阿里巴巴普惠体" panose="00020600040101010101"/>
                <a:ea typeface="宋体" panose="02010600030101010101" pitchFamily="2" charset="-122"/>
                <a:cs typeface="Times New Roman" panose="02020603050405020304" pitchFamily="18" charset="0"/>
              </a:rPr>
              <a:t>记录网站日志文件的方式是最原始的数据获取方式，主要在服务端完成，在网站的应用服务器配置相应的写日志的功能就能够实现，很多</a:t>
            </a:r>
            <a:r>
              <a:rPr lang="en-US" altLang="zh-CN" sz="1600" dirty="0">
                <a:effectLst/>
                <a:latin typeface="阿里巴巴普惠体" panose="00020600040101010101"/>
                <a:ea typeface="宋体" panose="02010600030101010101" pitchFamily="2" charset="-122"/>
                <a:cs typeface="Times New Roman" panose="02020603050405020304" pitchFamily="18" charset="0"/>
              </a:rPr>
              <a:t>web</a:t>
            </a:r>
            <a:r>
              <a:rPr lang="zh-CN" altLang="zh-CN" sz="1600" dirty="0">
                <a:effectLst/>
                <a:latin typeface="阿里巴巴普惠体" panose="00020600040101010101"/>
                <a:ea typeface="宋体" panose="02010600030101010101" pitchFamily="2" charset="-122"/>
                <a:cs typeface="Times New Roman" panose="02020603050405020304" pitchFamily="18" charset="0"/>
              </a:rPr>
              <a:t>应用服务器自带日志的记录功能。如</a:t>
            </a:r>
            <a:r>
              <a:rPr lang="en-US" altLang="zh-CN" sz="1600" dirty="0">
                <a:effectLst/>
                <a:latin typeface="阿里巴巴普惠体" panose="00020600040101010101"/>
                <a:ea typeface="宋体" panose="02010600030101010101" pitchFamily="2" charset="-122"/>
                <a:cs typeface="Times New Roman" panose="02020603050405020304" pitchFamily="18" charset="0"/>
              </a:rPr>
              <a:t>Nginx</a:t>
            </a:r>
            <a:r>
              <a:rPr lang="zh-CN" altLang="zh-CN" sz="1600" dirty="0">
                <a:effectLst/>
                <a:latin typeface="阿里巴巴普惠体" panose="00020600040101010101"/>
                <a:ea typeface="宋体" panose="02010600030101010101" pitchFamily="2" charset="-122"/>
                <a:cs typeface="Times New Roman" panose="02020603050405020304" pitchFamily="18" charset="0"/>
              </a:rPr>
              <a:t>的</a:t>
            </a:r>
            <a:r>
              <a:rPr lang="en-US" altLang="zh-CN" sz="1600" dirty="0">
                <a:effectLst/>
                <a:latin typeface="阿里巴巴普惠体" panose="00020600040101010101"/>
                <a:ea typeface="宋体" panose="02010600030101010101" pitchFamily="2" charset="-122"/>
                <a:cs typeface="Times New Roman" panose="02020603050405020304" pitchFamily="18" charset="0"/>
              </a:rPr>
              <a:t>access.log</a:t>
            </a:r>
            <a:r>
              <a:rPr lang="zh-CN" altLang="zh-CN" sz="1600" dirty="0">
                <a:effectLst/>
                <a:latin typeface="阿里巴巴普惠体" panose="00020600040101010101"/>
                <a:ea typeface="宋体" panose="02010600030101010101" pitchFamily="2" charset="-122"/>
                <a:cs typeface="Times New Roman" panose="02020603050405020304" pitchFamily="18" charset="0"/>
              </a:rPr>
              <a:t>日志等。</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pic>
        <p:nvPicPr>
          <p:cNvPr id="10" name="图片 9"/>
          <p:cNvPicPr/>
          <p:nvPr/>
        </p:nvPicPr>
        <p:blipFill>
          <a:blip r:embed="rId1"/>
          <a:stretch>
            <a:fillRect/>
          </a:stretch>
        </p:blipFill>
        <p:spPr>
          <a:xfrm>
            <a:off x="2044715" y="2389649"/>
            <a:ext cx="6620819" cy="3901987"/>
          </a:xfrm>
          <a:prstGeom prst="rect">
            <a:avLst/>
          </a:prstGeom>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79438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启动</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nginx</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服务器</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304800" algn="l" defTabSz="914400" rtl="0" eaLnBrk="1" fontAlgn="auto" latinLnBrk="0" hangingPunct="1">
              <a:lnSpc>
                <a:spcPct val="15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文本框 6"/>
          <p:cNvSpPr txBox="1"/>
          <p:nvPr/>
        </p:nvSpPr>
        <p:spPr>
          <a:xfrm>
            <a:off x="765544" y="1652405"/>
            <a:ext cx="10826603" cy="92333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usr</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/local/</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nginx</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sbin</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nginx</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 </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usr</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/local/</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nginx</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sbin</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err="1">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nginx</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 -s stop #</a:t>
            </a:r>
            <a:r>
              <a:rPr kumimoji="0" lang="zh-CN" altLang="zh-CN" sz="1800" b="0" i="0" u="none" strike="noStrike" kern="1200" cap="none" spc="0" normalizeH="0" baseline="0" noProof="0" dirty="0">
                <a:ln>
                  <a:noFill/>
                </a:ln>
                <a:solidFill>
                  <a:prstClr val="black"/>
                </a:solidFill>
                <a:effectLst/>
                <a:uLnTx/>
                <a:uFillTx/>
                <a:latin typeface="Calibri" panose="020F0502020204030204"/>
                <a:ea typeface="微软雅黑 Light" panose="020B0502040204020203" pitchFamily="34" charset="-122"/>
                <a:cs typeface="Times New Roman" panose="02020603050405020304" pitchFamily="18" charset="0"/>
              </a:rPr>
              <a:t>停止服务器</a:t>
            </a:r>
            <a:r>
              <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文本框 9"/>
          <p:cNvSpPr txBox="1"/>
          <p:nvPr/>
        </p:nvSpPr>
        <p:spPr>
          <a:xfrm>
            <a:off x="667193" y="2956895"/>
            <a:ext cx="6097772"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800" b="0" i="0" u="none" strike="noStrike" kern="2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通过浏览器访问</a:t>
            </a:r>
            <a:r>
              <a:rPr kumimoji="0" lang="en-US" altLang="zh-CN" sz="1800" b="0" i="0" u="none" strike="noStrike" kern="2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rPr>
              <a:t>:</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rPr>
              <a:t> </a:t>
            </a:r>
            <a:r>
              <a:rPr kumimoji="0" lang="en-US" altLang="zh-CN" sz="1800" b="0" i="0" u="none" strike="noStrike" kern="2200" cap="none" spc="0" normalizeH="0" baseline="0" noProof="0" dirty="0">
                <a:ln>
                  <a:noFill/>
                </a:ln>
                <a:solidFill>
                  <a:prstClr val="black"/>
                </a:solidFill>
                <a:effectLst/>
                <a:uLnTx/>
                <a:uFillTx/>
                <a:latin typeface="微软雅黑 Light" panose="020B0502040204020203" pitchFamily="34" charset="-122"/>
                <a:ea typeface="黑体" panose="02010609060101010101" pitchFamily="49" charset="-122"/>
                <a:cs typeface="Times New Roman" panose="02020603050405020304" pitchFamily="18" charset="0"/>
                <a:hlinkClick r:id="rId1"/>
              </a:rPr>
              <a:t>http://192.168.88.100/</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1" name="图片 10"/>
          <p:cNvPicPr/>
          <p:nvPr/>
        </p:nvPicPr>
        <p:blipFill>
          <a:blip r:embed="rId2"/>
          <a:stretch>
            <a:fillRect/>
          </a:stretch>
        </p:blipFill>
        <p:spPr>
          <a:xfrm>
            <a:off x="443909" y="3531774"/>
            <a:ext cx="5695950" cy="2774950"/>
          </a:xfrm>
          <a:prstGeom prst="rect">
            <a:avLst/>
          </a:prstGeom>
        </p:spPr>
      </p:pic>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794385"/>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刷新页面</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查看日志信息</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304800" algn="l" defTabSz="914400" rtl="0" eaLnBrk="1" fontAlgn="auto" latinLnBrk="0" hangingPunct="1">
              <a:lnSpc>
                <a:spcPct val="15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文本框 11"/>
          <p:cNvSpPr txBox="1"/>
          <p:nvPr/>
        </p:nvSpPr>
        <p:spPr>
          <a:xfrm>
            <a:off x="533400" y="1627306"/>
            <a:ext cx="11534553" cy="2308324"/>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[root@node1 logs]#</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 tail -</a:t>
            </a:r>
            <a:r>
              <a:rPr kumimoji="0" lang="en-US" altLang="zh-CN" sz="1800" b="0" i="0" u="none" strike="noStrike" kern="1200" cap="none" spc="0" normalizeH="0" baseline="0" noProof="0">
                <a:ln>
                  <a:noFill/>
                </a:ln>
                <a:solidFill>
                  <a:srgbClr val="FF0000"/>
                </a:solidFill>
                <a:effectLst/>
                <a:uLnTx/>
                <a:uFillTx/>
                <a:latin typeface="Calibri" panose="020F0502020204030204"/>
                <a:ea typeface="黑体" panose="02010609060101010101" pitchFamily="49" charset="-122"/>
                <a:cs typeface="+mn-cs"/>
              </a:rPr>
              <a:t>f /usr/local/nginx/logsaccess</a:t>
            </a:r>
            <a:r>
              <a:rPr kumimoji="0" lang="en-US" altLang="zh-CN" sz="18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.log        </a:t>
            </a:r>
            <a:endParaRPr kumimoji="0" lang="en-US" altLang="zh-CN" sz="18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192.168.88.1 - - [03/Feb/2021:16:50:15 +0800] "GET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img</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/zy03.jpg HTTP/1.1" 200 90034 "http://192.168.88.100/" "Mozilla/5.0 (Windows NT 10.0; Win64; x64)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AppleWebKit</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/537.36 (KHTML, like Gecko) Chrome/87.0.4280.66 Safari/537.36"</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192.168.88.1 - - [03/Feb/2021:16:50:15 +0800] "GET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img</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/title2.jpg HTTP/1.1" 200 1703 "http://192.168.88.100/" "Mozilla/5.0 (Windows NT 10.0; Win64; x64) </a:t>
            </a:r>
            <a:r>
              <a:rPr kumimoji="0" lang="en-US" altLang="zh-CN" sz="1800" b="0" i="0" u="none" strike="noStrike" kern="1200" cap="none" spc="0" normalizeH="0" baseline="0" noProof="0" dirty="0" err="1">
                <a:ln>
                  <a:noFill/>
                </a:ln>
                <a:solidFill>
                  <a:prstClr val="black"/>
                </a:solidFill>
                <a:effectLst/>
                <a:uLnTx/>
                <a:uFillTx/>
                <a:latin typeface="Calibri" panose="020F0502020204030204"/>
                <a:ea typeface="黑体" panose="02010609060101010101" pitchFamily="49" charset="-122"/>
                <a:cs typeface="+mn-cs"/>
              </a:rPr>
              <a:t>AppleWebKit</a:t>
            </a: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/537.36 (KHTML, like Gecko) Chrome/87.0.4280.66 Safari/537.36"</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Chrome/87.0.4280.66 Safari/537.36"</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日志字段解释</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765544" y="1636452"/>
            <a:ext cx="11972925" cy="3743461"/>
          </a:xfrm>
          <a:prstGeom prst="rect">
            <a:avLst/>
          </a:prstGeom>
          <a:noFill/>
        </p:spPr>
        <p:txBody>
          <a:bodyPr wrap="square">
            <a:spAutoFit/>
          </a:bodyPr>
          <a:lstStyle/>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1</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、访客</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ip</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地址：</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58.215.204.118</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2</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、访客用户信息：</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 -</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3</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、请求时间：</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[18/Sep/2018:06:51:35 +0000]</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4</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、请求方式：</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GET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5</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、请求的</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url</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/wp-includes/</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js</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jquery</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jquery.js?ver</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=1.10.2</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6</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、请求所用协议：</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HTTP/1.1</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7</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、响应码：</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304</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8</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、返回的数据流量：</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0</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9</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、访客的来源</a:t>
            </a:r>
            <a:r>
              <a:rPr lang="en-US" altLang="zh-CN" sz="1600" kern="100" dirty="0" err="1">
                <a:effectLst/>
                <a:latin typeface="Calibri" panose="020F0502020204030204" pitchFamily="34" charset="0"/>
                <a:ea typeface="宋体" panose="02010600030101010101" pitchFamily="2" charset="-122"/>
                <a:cs typeface="Times New Roman" panose="02020603050405020304" pitchFamily="18" charset="0"/>
              </a:rPr>
              <a:t>url</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u="sng" kern="100" dirty="0">
                <a:solidFill>
                  <a:srgbClr val="0000FF"/>
                </a:solidFill>
                <a:effectLst/>
                <a:latin typeface="宋体" panose="02010600030101010101" pitchFamily="2" charset="-122"/>
                <a:ea typeface="宋体" panose="02010600030101010101" pitchFamily="2" charset="-122"/>
                <a:cs typeface="Times New Roman" panose="02020603050405020304" pitchFamily="18" charset="0"/>
                <a:hlinkClick r:id="rId1"/>
              </a:rPr>
              <a:t>http://blog.fens.me/nodejs-socketio-chat/</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ct val="1500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10</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、访客所用浏览器：</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Mozilla/5.0 (Windows NT 5.1; rv:23.0) Gecko/20100101 Firefox/23.0</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r>
              <a:rPr kumimoji="1" lang="en-US" altLang="zh-CN" dirty="0"/>
              <a:t>-Flume</a:t>
            </a:r>
            <a:r>
              <a:rPr kumimoji="1" lang="zh-CN" altLang="en-US" dirty="0"/>
              <a:t>框架</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Flume</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概述</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656561" y="1840513"/>
            <a:ext cx="10305606" cy="2553335"/>
          </a:xfrm>
          <a:prstGeom prst="rect">
            <a:avLst/>
          </a:prstGeom>
          <a:noFill/>
        </p:spPr>
        <p:txBody>
          <a:bodyPr wrap="square">
            <a:spAutoFit/>
          </a:bodyPr>
          <a:lstStyle/>
          <a:p>
            <a:pPr indent="266700">
              <a:spcBef>
                <a:spcPts val="960"/>
              </a:spcBef>
              <a:spcAft>
                <a:spcPts val="960"/>
              </a:spcAft>
            </a:pPr>
            <a:r>
              <a:rPr lang="en-US" altLang="zh-CN" sz="1600" dirty="0">
                <a:effectLst/>
                <a:latin typeface="Courier New" panose="02070309020205020404" pitchFamily="49" charset="0"/>
                <a:ea typeface="微软雅黑 Light" panose="020B0502040204020203" pitchFamily="34" charset="-122"/>
                <a:cs typeface="Courier New" panose="02070309020205020404" pitchFamily="49" charset="0"/>
              </a:rPr>
              <a:t>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是</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Cloudera</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提供的一个高可用的，高可靠的，分布式的海量日志采集、聚合和传输的软件。</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pPr indent="266700">
              <a:spcBef>
                <a:spcPts val="960"/>
              </a:spcBef>
              <a:spcAft>
                <a:spcPts val="960"/>
              </a:spcAft>
            </a:pPr>
            <a:r>
              <a:rPr lang="en-US" altLang="zh-CN" sz="1600" dirty="0">
                <a:effectLst/>
                <a:latin typeface="Courier New" panose="02070309020205020404" pitchFamily="49" charset="0"/>
                <a:ea typeface="微软雅黑 Light" panose="020B0502040204020203" pitchFamily="34" charset="-122"/>
                <a:cs typeface="Courier New" panose="02070309020205020404" pitchFamily="49" charset="0"/>
              </a:rPr>
              <a:t>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的核心是把数据从数据源</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(source)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收集过来，再将收集到的数据送到指定的目的地</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(sink)</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。为了保证输送的过程一定成功，在送到目的地</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(sink)</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之前，会先缓存数据</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(channel),</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待数据真正到达目的地</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(sink)</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后，</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在删除自己缓存的数据。</a:t>
            </a:r>
            <a:endParaRPr lang="en-US" altLang="zh-CN" sz="1600" dirty="0">
              <a:latin typeface="Courier New" panose="02070309020205020404" pitchFamily="49" charset="0"/>
              <a:ea typeface="微软雅黑 Light" panose="020B0502040204020203" pitchFamily="34" charset="-122"/>
              <a:cs typeface="Courier New" panose="02070309020205020404" pitchFamily="49" charset="0"/>
            </a:endParaRPr>
          </a:p>
          <a:p>
            <a:pPr indent="266700">
              <a:spcBef>
                <a:spcPts val="960"/>
              </a:spcBef>
              <a:spcAft>
                <a:spcPts val="960"/>
              </a:spcAft>
            </a:pP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当前</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有两个版本。</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 0.9X</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版本的统称</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 OG</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original generation</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Flume1.X</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版本的统称</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 NG</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next generation</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）。由于</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 NG</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经过核心组件、核心配置以及代码架构重构，与</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 OG</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有很大不同，使用时请注意区分。改动的另一原因是将</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纳入</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 apache </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旗下，</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Cloudera Flume </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改名为</a:t>
            </a:r>
            <a:r>
              <a:rPr lang="en-US" altLang="zh-CN" sz="1600" dirty="0">
                <a:effectLst/>
                <a:latin typeface="Courier New" panose="02070309020205020404" pitchFamily="49" charset="0"/>
                <a:ea typeface="微软雅黑" panose="020B0503020204020204" pitchFamily="34" charset="-122"/>
                <a:cs typeface="Courier New" panose="02070309020205020404" pitchFamily="49" charset="0"/>
              </a:rPr>
              <a:t> Apache Flume</a:t>
            </a:r>
            <a:r>
              <a:rPr lang="zh-CN" altLang="zh-CN" sz="1600" dirty="0">
                <a:effectLst/>
                <a:latin typeface="Courier New" panose="02070309020205020404" pitchFamily="49" charset="0"/>
                <a:ea typeface="微软雅黑" panose="020B0503020204020204" pitchFamily="34"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p:txBody>
      </p:sp>
      <p:pic>
        <p:nvPicPr>
          <p:cNvPr id="6" name="图片 5"/>
          <p:cNvPicPr>
            <a:picLocks noChangeAspect="1"/>
          </p:cNvPicPr>
          <p:nvPr/>
        </p:nvPicPr>
        <p:blipFill>
          <a:blip r:embed="rId1"/>
          <a:stretch>
            <a:fillRect/>
          </a:stretch>
        </p:blipFill>
        <p:spPr>
          <a:xfrm>
            <a:off x="3549895" y="4594465"/>
            <a:ext cx="2223584" cy="1767703"/>
          </a:xfrm>
          <a:prstGeom prst="rect">
            <a:avLst/>
          </a:prstGeom>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r>
              <a:rPr kumimoji="1" lang="en-US" altLang="zh-CN" dirty="0"/>
              <a:t>-Flume</a:t>
            </a:r>
            <a:r>
              <a:rPr kumimoji="1" lang="zh-CN" altLang="en-US" dirty="0"/>
              <a:t>框架</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443909" y="959510"/>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Flume</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运行机制</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318534" y="1415404"/>
            <a:ext cx="10305606" cy="369332"/>
          </a:xfrm>
          <a:prstGeom prst="rect">
            <a:avLst/>
          </a:prstGeom>
          <a:noFill/>
        </p:spPr>
        <p:txBody>
          <a:bodyPr wrap="square">
            <a:spAutoFit/>
          </a:bodyPr>
          <a:lstStyle/>
          <a:p>
            <a:pPr indent="266700">
              <a:spcBef>
                <a:spcPts val="960"/>
              </a:spcBef>
              <a:spcAft>
                <a:spcPts val="960"/>
              </a:spcAft>
            </a:pPr>
            <a:r>
              <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rPr>
              <a:t>Flume</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系统中核心的角色是</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agent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agent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本身是一个</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Java</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进程，一般运行在日志收集节点</a:t>
            </a:r>
            <a:r>
              <a:rPr lang="zh-CN" altLang="zh-CN" sz="1800" dirty="0">
                <a:effectLst/>
                <a:latin typeface="微软雅黑 Light" panose="020B0502040204020203" pitchFamily="34" charset="-122"/>
                <a:ea typeface="微软雅黑" panose="020B0503020204020204" pitchFamily="34"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pic>
        <p:nvPicPr>
          <p:cNvPr id="10" name="图片 9"/>
          <p:cNvPicPr/>
          <p:nvPr/>
        </p:nvPicPr>
        <p:blipFill>
          <a:blip r:embed="rId1">
            <a:extLst>
              <a:ext uri="{28A0092B-C50C-407E-A947-70E740481C1C}">
                <a14:useLocalDpi xmlns:a14="http://schemas.microsoft.com/office/drawing/2010/main" val="0"/>
              </a:ext>
            </a:extLst>
          </a:blip>
          <a:stretch>
            <a:fillRect/>
          </a:stretch>
        </p:blipFill>
        <p:spPr>
          <a:xfrm>
            <a:off x="1003447" y="1982302"/>
            <a:ext cx="5960878" cy="2367361"/>
          </a:xfrm>
          <a:prstGeom prst="rect">
            <a:avLst/>
          </a:prstGeom>
          <a:ln>
            <a:solidFill>
              <a:schemeClr val="accent1"/>
            </a:solidFill>
          </a:ln>
        </p:spPr>
      </p:pic>
      <p:sp>
        <p:nvSpPr>
          <p:cNvPr id="11" name="文本框 10"/>
          <p:cNvSpPr txBox="1"/>
          <p:nvPr/>
        </p:nvSpPr>
        <p:spPr>
          <a:xfrm>
            <a:off x="1003447" y="4516278"/>
            <a:ext cx="9795244" cy="1896801"/>
          </a:xfrm>
          <a:prstGeom prst="rect">
            <a:avLst/>
          </a:prstGeom>
          <a:noFill/>
        </p:spPr>
        <p:txBody>
          <a:bodyPr wrap="square">
            <a:spAutoFit/>
          </a:bodyPr>
          <a:lstStyle/>
          <a:p>
            <a:pPr>
              <a:lnSpc>
                <a:spcPct val="150000"/>
              </a:lnSpc>
            </a:pP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每一个</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agent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相当于一个数据传递员，内部有三个组件：</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50000"/>
              </a:lnSpc>
            </a:pPr>
            <a:r>
              <a:rPr lang="en-US" altLang="zh-CN" sz="1600" dirty="0">
                <a:solidFill>
                  <a:srgbClr val="FF0000"/>
                </a:solidFill>
                <a:effectLst/>
                <a:latin typeface="微软雅黑" panose="020B0503020204020204" pitchFamily="34" charset="-122"/>
                <a:ea typeface="微软雅黑 Light" panose="020B0502040204020203" pitchFamily="34" charset="-122"/>
                <a:cs typeface="Times New Roman" panose="02020603050405020304" pitchFamily="18" charset="0"/>
              </a:rPr>
              <a:t>Source</a:t>
            </a:r>
            <a:r>
              <a:rPr lang="zh-CN" altLang="zh-CN" sz="1600" dirty="0">
                <a:solidFill>
                  <a:srgbClr val="FF0000"/>
                </a:solidFill>
                <a:effectLst/>
                <a:latin typeface="微软雅黑 Light" panose="020B0502040204020203" pitchFamily="34" charset="-122"/>
                <a:ea typeface="微软雅黑" panose="020B0503020204020204" pitchFamily="34" charset="-122"/>
                <a:cs typeface="Times New Roman" panose="02020603050405020304" pitchFamily="18" charset="0"/>
              </a:rPr>
              <a: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采集源，用于跟数据源对接，以获取数据；</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50000"/>
              </a:lnSpc>
            </a:pPr>
            <a:r>
              <a:rPr lang="en-US" altLang="zh-CN" sz="1600" dirty="0">
                <a:solidFill>
                  <a:srgbClr val="FF0000"/>
                </a:solidFill>
                <a:effectLst/>
                <a:latin typeface="微软雅黑" panose="020B0503020204020204" pitchFamily="34" charset="-122"/>
                <a:ea typeface="微软雅黑 Light" panose="020B0502040204020203" pitchFamily="34" charset="-122"/>
                <a:cs typeface="Times New Roman" panose="02020603050405020304" pitchFamily="18" charset="0"/>
              </a:rPr>
              <a:t>Sink</a:t>
            </a:r>
            <a:r>
              <a:rPr lang="zh-CN" altLang="zh-CN" sz="1600" dirty="0">
                <a:solidFill>
                  <a:srgbClr val="FF0000"/>
                </a:solidFill>
                <a:effectLst/>
                <a:latin typeface="微软雅黑 Light" panose="020B0502040204020203" pitchFamily="34" charset="-122"/>
                <a:ea typeface="微软雅黑" panose="020B0503020204020204" pitchFamily="34" charset="-122"/>
                <a:cs typeface="Times New Roman" panose="02020603050405020304" pitchFamily="18" charset="0"/>
              </a:rPr>
              <a: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下沉地，采集数据的传送目的，用于往下一级</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agent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传递数据或者往</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50000"/>
              </a:lnSpc>
            </a:pPr>
            <a:r>
              <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rPr>
              <a:t>	   </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最终存储系统传递数据；</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ct val="150000"/>
              </a:lnSpc>
            </a:pPr>
            <a:r>
              <a:rPr lang="en-US" altLang="zh-CN" sz="1600" dirty="0">
                <a:solidFill>
                  <a:srgbClr val="FF0000"/>
                </a:solidFill>
                <a:effectLst/>
                <a:latin typeface="微软雅黑" panose="020B0503020204020204" pitchFamily="34" charset="-122"/>
                <a:ea typeface="微软雅黑 Light" panose="020B0502040204020203" pitchFamily="34" charset="-122"/>
                <a:cs typeface="Times New Roman" panose="02020603050405020304" pitchFamily="18" charset="0"/>
              </a:rPr>
              <a:t>Channel</a:t>
            </a:r>
            <a:r>
              <a:rPr lang="zh-CN" altLang="zh-CN" sz="1600" dirty="0">
                <a:solidFill>
                  <a:srgbClr val="FF0000"/>
                </a:solidFill>
                <a:effectLst/>
                <a:latin typeface="微软雅黑 Light" panose="020B0502040204020203" pitchFamily="34" charset="-122"/>
                <a:ea typeface="微软雅黑" panose="020B0503020204020204" pitchFamily="34" charset="-122"/>
                <a:cs typeface="Times New Roman" panose="02020603050405020304" pitchFamily="18" charset="0"/>
              </a:rPr>
              <a:t>：</a:t>
            </a:r>
            <a:r>
              <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rPr>
              <a:t>agent</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内部的数据传输通道，用于从</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source</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将数据传递到</a:t>
            </a:r>
            <a:r>
              <a:rPr lang="en-US"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sink</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r>
              <a:rPr kumimoji="1" lang="en-US" altLang="zh-CN" dirty="0"/>
              <a:t>-Flume</a:t>
            </a:r>
            <a:r>
              <a:rPr kumimoji="1" lang="zh-CN" altLang="en-US" dirty="0"/>
              <a:t>框架</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Flume</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安装部署</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318534" y="1415404"/>
            <a:ext cx="10305606" cy="369332"/>
          </a:xfrm>
          <a:prstGeom prst="rect">
            <a:avLst/>
          </a:prstGeom>
          <a:noFill/>
        </p:spPr>
        <p:txBody>
          <a:bodyPr wrap="square">
            <a:spAutoFit/>
          </a:bodyPr>
          <a:lstStyle/>
          <a:p>
            <a:pPr indent="266700">
              <a:spcBef>
                <a:spcPts val="960"/>
              </a:spcBef>
              <a:spcAft>
                <a:spcPts val="960"/>
              </a:spcAft>
            </a:pPr>
            <a:r>
              <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课程提供的虚拟机中已经安装好了</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flume</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Times New Roman" panose="02020603050405020304" pitchFamily="18" charset="0"/>
              </a:rPr>
              <a:t>。</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文本框 11"/>
          <p:cNvSpPr txBox="1"/>
          <p:nvPr/>
        </p:nvSpPr>
        <p:spPr>
          <a:xfrm>
            <a:off x="533400" y="1882873"/>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Flume</a:t>
            </a:r>
            <a:r>
              <a:rPr lang="zh-CN" altLang="en-US" b="1" dirty="0">
                <a:latin typeface="微软雅黑" panose="020B0503020204020204" pitchFamily="34" charset="-122"/>
                <a:ea typeface="宋体" panose="02010600030101010101" pitchFamily="2" charset="-122"/>
                <a:cs typeface="宋体" panose="02010600030101010101" pitchFamily="2" charset="-122"/>
              </a:rPr>
              <a:t>采集</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3" name="文本框 12"/>
          <p:cNvSpPr txBox="1"/>
          <p:nvPr/>
        </p:nvSpPr>
        <p:spPr>
          <a:xfrm>
            <a:off x="671594" y="2338509"/>
            <a:ext cx="6097772" cy="369332"/>
          </a:xfrm>
          <a:prstGeom prst="rect">
            <a:avLst/>
          </a:prstGeom>
          <a:noFill/>
        </p:spPr>
        <p:txBody>
          <a:bodyPr wrap="square">
            <a:spAutoFit/>
          </a:bodyPr>
          <a:lstStyle/>
          <a:p>
            <a:r>
              <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现将日志数据采集到</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HDFS</a:t>
            </a:r>
            <a:r>
              <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上</a:t>
            </a:r>
            <a:r>
              <a:rPr lang="en-US"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p:cNvSpPr txBox="1"/>
          <p:nvPr/>
        </p:nvSpPr>
        <p:spPr>
          <a:xfrm>
            <a:off x="830949" y="2707813"/>
            <a:ext cx="6097772" cy="4399915"/>
          </a:xfrm>
          <a:prstGeom prst="rect">
            <a:avLst/>
          </a:prstGeom>
          <a:solidFill>
            <a:srgbClr val="FFFFE4"/>
          </a:solidFill>
          <a:ln>
            <a:solidFill>
              <a:schemeClr val="tx1"/>
            </a:solidFill>
          </a:ln>
        </p:spPr>
        <p:txBody>
          <a:bodyPr wrap="square">
            <a:spAutoFit/>
          </a:bodyPr>
          <a:lstStyle/>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 Name the components on this agent</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 = r1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a1.sinks = k1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a1.channels = c1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 </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 Describe/configure the source</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#a1.sources.r1.type = exec</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#a1.sources.r1.command = tail -F /</a:t>
            </a:r>
            <a:r>
              <a:rPr lang="en-US" altLang="zh-CN" sz="1400" dirty="0" err="1">
                <a:effectLst/>
                <a:latin typeface="Courier New" panose="02070309020205020404" pitchFamily="49" charset="0"/>
                <a:ea typeface="微软雅黑 Light" panose="020B0502040204020203" pitchFamily="34" charset="-122"/>
                <a:cs typeface="Courier New" panose="02070309020205020404" pitchFamily="49" charset="0"/>
              </a:rPr>
              <a:t>usr</a:t>
            </a:r>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/local/</a:t>
            </a:r>
            <a:r>
              <a:rPr lang="en-US" altLang="zh-CN" sz="1400" dirty="0" err="1">
                <a:effectLst/>
                <a:latin typeface="Courier New" panose="02070309020205020404" pitchFamily="49" charset="0"/>
                <a:ea typeface="微软雅黑 Light" panose="020B0502040204020203" pitchFamily="34" charset="-122"/>
                <a:cs typeface="Courier New" panose="02070309020205020404" pitchFamily="49" charset="0"/>
              </a:rPr>
              <a:t>nginx</a:t>
            </a:r>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/logs/access.log</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#a1.sources.r1.channels = c1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 </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 = r1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a1.sources.r1.type = TAILDIR</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a1.sources.r1.channels = c1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a1.sources.r1.positionFile = /var/log/flume/</a:t>
            </a:r>
            <a:r>
              <a:rPr lang="en-US" altLang="zh-CN" sz="1400" dirty="0" err="1">
                <a:effectLst/>
                <a:latin typeface="Courier New" panose="02070309020205020404" pitchFamily="49" charset="0"/>
                <a:ea typeface="微软雅黑 Light" panose="020B0502040204020203" pitchFamily="34" charset="-122"/>
                <a:cs typeface="Courier New" panose="02070309020205020404" pitchFamily="49" charset="0"/>
              </a:rPr>
              <a:t>taildir_position.json</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a1.sources.r1.filegroups = f1</a:t>
            </a:r>
            <a:endParaRPr lang="zh-CN"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a1.sources.r1.filegroups.f1 = /</a:t>
            </a:r>
            <a:r>
              <a:rPr lang="en-US" altLang="zh-CN" sz="1400" dirty="0" err="1">
                <a:effectLst/>
                <a:latin typeface="Courier New" panose="02070309020205020404" pitchFamily="49" charset="0"/>
                <a:ea typeface="微软雅黑 Light" panose="020B0502040204020203" pitchFamily="34" charset="-122"/>
                <a:cs typeface="Courier New" panose="02070309020205020404" pitchFamily="49" charset="0"/>
              </a:rPr>
              <a:t>usr</a:t>
            </a:r>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/local/</a:t>
            </a:r>
            <a:r>
              <a:rPr lang="en-US" altLang="zh-CN" sz="1400" dirty="0" err="1">
                <a:effectLst/>
                <a:latin typeface="Courier New" panose="02070309020205020404" pitchFamily="49" charset="0"/>
                <a:ea typeface="微软雅黑 Light" panose="020B0502040204020203" pitchFamily="34" charset="-122"/>
                <a:cs typeface="Courier New" panose="02070309020205020404" pitchFamily="49" charset="0"/>
              </a:rPr>
              <a:t>nginx</a:t>
            </a:r>
            <a:r>
              <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rPr>
              <a:t>/logs/access*.log</a:t>
            </a:r>
            <a:endParaRPr lang="en-US" altLang="zh-CN" sz="14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400" dirty="0">
                <a:effectLst/>
                <a:latin typeface="阿里巴巴普惠体" panose="00020600040101010101"/>
                <a:ea typeface="微软雅黑 Light" panose="020B0502040204020203" pitchFamily="34"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事实表</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0" name="文本框 9"/>
          <p:cNvSpPr txBox="1"/>
          <p:nvPr/>
        </p:nvSpPr>
        <p:spPr>
          <a:xfrm>
            <a:off x="890918" y="866608"/>
            <a:ext cx="10523528"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事实</a:t>
            </a:r>
            <a:r>
              <a:rPr lang="zh-CN" altLang="en-US" sz="1600" dirty="0">
                <a:effectLst/>
                <a:latin typeface="微软雅黑 Light" panose="020B0502040204020203" pitchFamily="34" charset="-122"/>
                <a:ea typeface="阿里巴巴普惠体" panose="00020600040101010101"/>
                <a:cs typeface="Times New Roman" panose="02020603050405020304" pitchFamily="18" charset="0"/>
              </a:rPr>
              <a:t>表用来</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存储有事实记录的表，如系统日志、销售记录等；事实表的记录在不断地动态增长，所以它的体积通常远大于其他表；</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事实表可以分为事务型事实表和周期型事实表。</a:t>
            </a:r>
            <a:endParaRPr lang="zh-CN" altLang="zh-CN" sz="1600" dirty="0">
              <a:solidFill>
                <a:srgbClr val="FF0000"/>
              </a:solidFill>
              <a:latin typeface="微软雅黑 Light" panose="020B0502040204020203" pitchFamily="34" charset="-122"/>
              <a:ea typeface="阿里巴巴普惠体" panose="00020600040101010101"/>
            </a:endParaRPr>
          </a:p>
        </p:txBody>
      </p:sp>
      <p:sp>
        <p:nvSpPr>
          <p:cNvPr id="11" name="文本框 10"/>
          <p:cNvSpPr txBox="1"/>
          <p:nvPr/>
        </p:nvSpPr>
        <p:spPr>
          <a:xfrm>
            <a:off x="890918" y="1434338"/>
            <a:ext cx="6097656"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i="0" dirty="0">
                <a:solidFill>
                  <a:srgbClr val="222222"/>
                </a:solidFill>
                <a:effectLst/>
                <a:latin typeface="PingFang SC"/>
              </a:rPr>
              <a:t>事务型事实表</a:t>
            </a:r>
            <a:endParaRPr lang="zh-CN" altLang="en-US" dirty="0"/>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4" name="Picture 6" descr="数据仓库—表分类、同步策略、基本结构"/>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1102829" y="2649997"/>
            <a:ext cx="7250596" cy="3835942"/>
          </a:xfrm>
          <a:prstGeom prst="rect">
            <a:avLst/>
          </a:prstGeom>
          <a:noFill/>
          <a:extLst>
            <a:ext uri="{909E8E84-426E-40DD-AFC4-6F175D3DCCD1}">
              <a14:hiddenFill xmlns:a14="http://schemas.microsoft.com/office/drawing/2010/main">
                <a:solidFill>
                  <a:srgbClr val="FFFFFF"/>
                </a:solidFill>
              </a14:hiddenFill>
            </a:ext>
          </a:extLst>
        </p:spPr>
      </p:pic>
      <p:sp>
        <p:nvSpPr>
          <p:cNvPr id="15" name="文本框 14"/>
          <p:cNvSpPr txBox="1"/>
          <p:nvPr/>
        </p:nvSpPr>
        <p:spPr>
          <a:xfrm>
            <a:off x="1102829" y="1912822"/>
            <a:ext cx="9375084" cy="584775"/>
          </a:xfrm>
          <a:prstGeom prst="rect">
            <a:avLst/>
          </a:prstGeom>
          <a:noFill/>
        </p:spPr>
        <p:txBody>
          <a:bodyPr wrap="square">
            <a:spAutoFit/>
          </a:bodyPr>
          <a:lstStyle/>
          <a:p>
            <a:pPr algn="l"/>
            <a:r>
              <a:rPr lang="zh-CN" altLang="en-US" sz="1600" dirty="0">
                <a:solidFill>
                  <a:srgbClr val="000000"/>
                </a:solidFill>
                <a:latin typeface="微软雅黑 Light" panose="020B0502040204020203" pitchFamily="34" charset="-122"/>
                <a:ea typeface="阿里巴巴普惠体" panose="00020600040101010101"/>
              </a:rPr>
              <a:t>事务型事实表，一般指随着业务发生不断产生的数据。特点是一旦发生不会再变化。</a:t>
            </a:r>
            <a:endParaRPr lang="zh-CN" altLang="en-US" sz="1600" dirty="0">
              <a:solidFill>
                <a:srgbClr val="000000"/>
              </a:solidFill>
              <a:latin typeface="微软雅黑 Light" panose="020B0502040204020203" pitchFamily="34" charset="-122"/>
              <a:ea typeface="阿里巴巴普惠体" panose="00020600040101010101"/>
            </a:endParaRPr>
          </a:p>
          <a:p>
            <a:pPr algn="l"/>
            <a:r>
              <a:rPr lang="zh-CN" altLang="en-US" sz="1600" dirty="0">
                <a:solidFill>
                  <a:srgbClr val="000000"/>
                </a:solidFill>
                <a:latin typeface="微软雅黑 Light" panose="020B0502040204020203" pitchFamily="34" charset="-122"/>
                <a:ea typeface="阿里巴巴普惠体" panose="00020600040101010101"/>
              </a:rPr>
              <a:t>一般比如，交易流水，操作日志，出库入库记录等等。</a:t>
            </a:r>
            <a:endParaRPr lang="zh-CN" altLang="en-US" sz="1600" dirty="0">
              <a:solidFill>
                <a:srgbClr val="000000"/>
              </a:solidFill>
              <a:latin typeface="微软雅黑 Light" panose="020B0502040204020203" pitchFamily="34" charset="-122"/>
              <a:ea typeface="阿里巴巴普惠体" panose="00020600040101010101"/>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数据采集</a:t>
            </a:r>
            <a:r>
              <a:rPr kumimoji="1" lang="en-US" altLang="zh-CN" dirty="0"/>
              <a:t>-Flume</a:t>
            </a:r>
            <a:r>
              <a:rPr kumimoji="1" lang="zh-CN" altLang="en-US" dirty="0"/>
              <a:t>框架</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b="1" dirty="0">
                <a:solidFill>
                  <a:prstClr val="black"/>
                </a:solidFill>
                <a:latin typeface="微软雅黑" panose="020B0503020204020204" pitchFamily="34" charset="-122"/>
                <a:ea typeface="宋体" panose="02010600030101010101" pitchFamily="2" charset="-122"/>
              </a:rPr>
              <a:t>运行</a:t>
            </a:r>
            <a:r>
              <a:rPr lang="en-US" altLang="zh-CN" b="1" dirty="0">
                <a:solidFill>
                  <a:prstClr val="black"/>
                </a:solidFill>
                <a:latin typeface="微软雅黑" panose="020B0503020204020204" pitchFamily="34" charset="-122"/>
                <a:ea typeface="宋体" panose="02010600030101010101" pitchFamily="2" charset="-122"/>
              </a:rPr>
              <a:t>flume</a:t>
            </a:r>
            <a:r>
              <a:rPr lang="zh-CN" altLang="zh-CN" b="1" dirty="0">
                <a:solidFill>
                  <a:prstClr val="black"/>
                </a:solidFill>
                <a:latin typeface="微软雅黑" panose="020B0503020204020204" pitchFamily="34" charset="-122"/>
                <a:ea typeface="宋体" panose="02010600030101010101" pitchFamily="2" charset="-122"/>
              </a:rPr>
              <a:t>采</a:t>
            </a:r>
            <a:endParaRPr lang="zh-CN" altLang="zh-CN" b="1" dirty="0">
              <a:solidFill>
                <a:prstClr val="black"/>
              </a:solidFill>
              <a:latin typeface="微软雅黑" panose="020B0503020204020204" pitchFamily="34" charset="-122"/>
              <a:ea typeface="宋体" panose="02010600030101010101" pitchFamily="2" charset="-122"/>
            </a:endParaRPr>
          </a:p>
        </p:txBody>
      </p:sp>
      <p:sp>
        <p:nvSpPr>
          <p:cNvPr id="12" name="文本框 11"/>
          <p:cNvSpPr txBox="1"/>
          <p:nvPr/>
        </p:nvSpPr>
        <p:spPr>
          <a:xfrm>
            <a:off x="680484" y="1399339"/>
            <a:ext cx="10518258" cy="875817"/>
          </a:xfrm>
          <a:prstGeom prst="rect">
            <a:avLst/>
          </a:prstGeom>
          <a:solidFill>
            <a:srgbClr val="FFFFE4"/>
          </a:solidFill>
          <a:ln>
            <a:solidFill>
              <a:schemeClr val="tx1"/>
            </a:solidFill>
          </a:ln>
        </p:spPr>
        <p:txBody>
          <a:bodyPr wrap="square">
            <a:spAutoFit/>
          </a:bodyPr>
          <a:lstStyle/>
          <a:p>
            <a:pPr marR="0" lvl="0" algn="l" defTabSz="914400" rtl="0" eaLnBrk="1" fontAlgn="auto" latinLnBrk="0" hangingPunct="1">
              <a:lnSpc>
                <a:spcPct val="150000"/>
              </a:lnSpc>
              <a:spcBef>
                <a:spcPts val="0"/>
              </a:spcBef>
              <a:spcAft>
                <a:spcPts val="0"/>
              </a:spcAft>
              <a:buClrTx/>
              <a:buSzTx/>
              <a:defRPr/>
            </a:pPr>
            <a:r>
              <a:rPr lang="en-US" altLang="zh-CN" sz="1800" dirty="0">
                <a:solidFill>
                  <a:srgbClr val="FF0000"/>
                </a:solidFill>
                <a:effectLst/>
                <a:latin typeface="微软雅黑 Light" panose="020B0502040204020203" pitchFamily="34" charset="-122"/>
                <a:cs typeface="Times New Roman" panose="02020603050405020304" pitchFamily="18" charset="0"/>
              </a:rPr>
              <a:t> /export/server/flume-1.8.0/bin/flume-ng agent -c conf -f /export/server/flume-1.8.0/conf/</a:t>
            </a:r>
            <a:r>
              <a:rPr lang="en-US" altLang="zh-CN" sz="1800" dirty="0" err="1">
                <a:solidFill>
                  <a:srgbClr val="FF0000"/>
                </a:solidFill>
                <a:effectLst/>
                <a:latin typeface="微软雅黑 Light" panose="020B0502040204020203" pitchFamily="34" charset="-122"/>
                <a:cs typeface="Times New Roman" panose="02020603050405020304" pitchFamily="18" charset="0"/>
              </a:rPr>
              <a:t>web_log.conf</a:t>
            </a:r>
            <a:r>
              <a:rPr lang="en-US" altLang="zh-CN" sz="1800" dirty="0">
                <a:solidFill>
                  <a:srgbClr val="FF0000"/>
                </a:solidFill>
                <a:effectLst/>
                <a:latin typeface="微软雅黑 Light" panose="020B0502040204020203" pitchFamily="34" charset="-122"/>
                <a:cs typeface="Times New Roman" panose="02020603050405020304" pitchFamily="18" charset="0"/>
              </a:rPr>
              <a:t> -n a1  -</a:t>
            </a:r>
            <a:r>
              <a:rPr lang="en-US" altLang="zh-CN" sz="1800" dirty="0" err="1">
                <a:solidFill>
                  <a:srgbClr val="FF0000"/>
                </a:solidFill>
                <a:effectLst/>
                <a:latin typeface="微软雅黑 Light" panose="020B0502040204020203" pitchFamily="34" charset="-122"/>
                <a:cs typeface="Times New Roman" panose="02020603050405020304" pitchFamily="18" charset="0"/>
              </a:rPr>
              <a:t>Dflume.root.logger</a:t>
            </a:r>
            <a:r>
              <a:rPr lang="en-US" altLang="zh-CN" sz="1800" dirty="0">
                <a:solidFill>
                  <a:srgbClr val="FF0000"/>
                </a:solidFill>
                <a:effectLst/>
                <a:latin typeface="微软雅黑 Light" panose="020B0502040204020203" pitchFamily="34" charset="-122"/>
                <a:cs typeface="Times New Roman" panose="02020603050405020304" pitchFamily="18" charset="0"/>
              </a:rPr>
              <a:t>=</a:t>
            </a:r>
            <a:r>
              <a:rPr lang="en-US" altLang="zh-CN" sz="1800" dirty="0" err="1">
                <a:solidFill>
                  <a:srgbClr val="FF0000"/>
                </a:solidFill>
                <a:effectLst/>
                <a:latin typeface="微软雅黑 Light" panose="020B0502040204020203" pitchFamily="34" charset="-122"/>
                <a:cs typeface="Times New Roman" panose="02020603050405020304" pitchFamily="18" charset="0"/>
              </a:rPr>
              <a:t>INFO,console</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pic>
        <p:nvPicPr>
          <p:cNvPr id="10" name="图片 9"/>
          <p:cNvPicPr/>
          <p:nvPr/>
        </p:nvPicPr>
        <p:blipFill>
          <a:blip r:embed="rId1"/>
          <a:stretch>
            <a:fillRect/>
          </a:stretch>
        </p:blipFill>
        <p:spPr>
          <a:xfrm>
            <a:off x="533399" y="2675528"/>
            <a:ext cx="9206023" cy="3290727"/>
          </a:xfrm>
          <a:prstGeom prst="rect">
            <a:avLst/>
          </a:prstGeom>
        </p:spPr>
      </p:pic>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点击流模型数据</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b="1" dirty="0">
                <a:solidFill>
                  <a:prstClr val="black"/>
                </a:solidFill>
                <a:latin typeface="微软雅黑" panose="020B0503020204020204" pitchFamily="34" charset="-122"/>
                <a:ea typeface="宋体" panose="02010600030101010101" pitchFamily="2" charset="-122"/>
              </a:rPr>
              <a:t>数据预处理</a:t>
            </a:r>
            <a:r>
              <a:rPr lang="en-US" altLang="zh-CN" b="1" dirty="0">
                <a:solidFill>
                  <a:prstClr val="black"/>
                </a:solidFill>
                <a:latin typeface="微软雅黑" panose="020B0503020204020204" pitchFamily="34" charset="-122"/>
                <a:ea typeface="宋体" panose="02010600030101010101" pitchFamily="2" charset="-122"/>
              </a:rPr>
              <a:t>-</a:t>
            </a:r>
            <a:r>
              <a:rPr lang="zh-CN" altLang="en-US" b="1" dirty="0">
                <a:solidFill>
                  <a:prstClr val="black"/>
                </a:solidFill>
                <a:latin typeface="微软雅黑" panose="020B0503020204020204" pitchFamily="34" charset="-122"/>
                <a:ea typeface="宋体" panose="02010600030101010101" pitchFamily="2" charset="-122"/>
              </a:rPr>
              <a:t>清洗</a:t>
            </a:r>
            <a:endParaRPr lang="zh-CN" altLang="zh-CN" b="1" dirty="0">
              <a:solidFill>
                <a:prstClr val="black"/>
              </a:solidFill>
              <a:latin typeface="微软雅黑" panose="020B0503020204020204" pitchFamily="34" charset="-122"/>
              <a:ea typeface="宋体" panose="02010600030101010101" pitchFamily="2" charset="-122"/>
            </a:endParaRPr>
          </a:p>
        </p:txBody>
      </p:sp>
      <p:sp>
        <p:nvSpPr>
          <p:cNvPr id="11" name="文本框 10"/>
          <p:cNvSpPr txBox="1"/>
          <p:nvPr/>
        </p:nvSpPr>
        <p:spPr>
          <a:xfrm>
            <a:off x="624661" y="1498241"/>
            <a:ext cx="10720277" cy="2638671"/>
          </a:xfrm>
          <a:prstGeom prst="rect">
            <a:avLst/>
          </a:prstGeom>
          <a:noFill/>
        </p:spPr>
        <p:txBody>
          <a:bodyPr wrap="square">
            <a:spAutoFit/>
          </a:bodyPr>
          <a:lstStyle/>
          <a:p>
            <a:pPr indent="304800">
              <a:lnSpc>
                <a:spcPct val="150000"/>
              </a:lnSpc>
            </a:pP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Flume</a:t>
            </a:r>
            <a:r>
              <a:rPr lang="zh-CN" altLang="en-US" sz="1600" dirty="0">
                <a:effectLst/>
                <a:latin typeface="阿里巴巴普惠体" panose="00020600040101010101"/>
                <a:ea typeface="微软雅黑 Light" panose="020B0502040204020203" pitchFamily="34" charset="-122"/>
                <a:cs typeface="Times New Roman" panose="02020603050405020304" pitchFamily="18" charset="0"/>
              </a:rPr>
              <a:t>采集获取的日志数据是不能直接用于分析的，需要做下预处理：</a:t>
            </a:r>
            <a:endParaRPr lang="en-US"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zh-CN" altLang="en-US" sz="1600" dirty="0">
                <a:latin typeface="阿里巴巴普惠体" panose="00020600040101010101"/>
                <a:ea typeface="微软雅黑 Light" panose="020B0502040204020203" pitchFamily="34" charset="-122"/>
                <a:cs typeface="Times New Roman" panose="02020603050405020304" pitchFamily="18" charset="0"/>
              </a:rPr>
              <a:t>预处理需求</a:t>
            </a:r>
            <a:r>
              <a:rPr lang="en-US" altLang="zh-CN" sz="1600" dirty="0">
                <a:latin typeface="阿里巴巴普惠体" panose="00020600040101010101"/>
                <a:ea typeface="微软雅黑 Light" panose="020B0502040204020203" pitchFamily="34" charset="-122"/>
                <a:cs typeface="Times New Roman" panose="02020603050405020304" pitchFamily="18" charset="0"/>
              </a:rPr>
              <a:t>:</a:t>
            </a:r>
            <a:endParaRPr lang="en-US" altLang="zh-CN" sz="1600" dirty="0">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    1:</a:t>
            </a:r>
            <a:r>
              <a:rPr lang="zh-CN" altLang="en-US" sz="1600" dirty="0">
                <a:effectLst/>
                <a:latin typeface="阿里巴巴普惠体" panose="00020600040101010101"/>
                <a:ea typeface="微软雅黑 Light" panose="020B0502040204020203" pitchFamily="34" charset="-122"/>
                <a:cs typeface="Times New Roman" panose="02020603050405020304" pitchFamily="18" charset="0"/>
              </a:rPr>
              <a:t>剔除字段长度不够的日志数据</a:t>
            </a:r>
            <a:endParaRPr lang="en-US"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en-US" altLang="zh-CN" sz="1600" dirty="0">
                <a:latin typeface="阿里巴巴普惠体" panose="00020600040101010101"/>
                <a:ea typeface="微软雅黑 Light" panose="020B0502040204020203" pitchFamily="34" charset="-122"/>
                <a:cs typeface="Times New Roman" panose="02020603050405020304" pitchFamily="18" charset="0"/>
              </a:rPr>
              <a:t>    2:</a:t>
            </a:r>
            <a:r>
              <a:rPr lang="zh-CN" altLang="en-US" sz="1600" dirty="0">
                <a:latin typeface="阿里巴巴普惠体" panose="00020600040101010101"/>
                <a:ea typeface="微软雅黑 Light" panose="020B0502040204020203" pitchFamily="34" charset="-122"/>
                <a:cs typeface="Times New Roman" panose="02020603050405020304" pitchFamily="18" charset="0"/>
              </a:rPr>
              <a:t>剔除对分析没有意义的字段</a:t>
            </a:r>
            <a:endParaRPr lang="en-US"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zh-CN" altLang="en-US" sz="1600" dirty="0">
                <a:effectLst/>
                <a:latin typeface="阿里巴巴普惠体" panose="00020600040101010101"/>
                <a:ea typeface="微软雅黑 Light" panose="020B0502040204020203" pitchFamily="34" charset="-122"/>
                <a:cs typeface="Times New Roman" panose="02020603050405020304" pitchFamily="18" charset="0"/>
              </a:rPr>
              <a:t>    </a:t>
            </a:r>
            <a:r>
              <a:rPr lang="en-US" altLang="zh-CN" sz="1600" dirty="0">
                <a:latin typeface="阿里巴巴普惠体" panose="00020600040101010101"/>
                <a:ea typeface="微软雅黑 Light" panose="020B0502040204020203" pitchFamily="34" charset="-122"/>
                <a:cs typeface="Times New Roman" panose="02020603050405020304" pitchFamily="18" charset="0"/>
              </a:rPr>
              <a:t>3:</a:t>
            </a:r>
            <a:r>
              <a:rPr lang="zh-CN" altLang="en-US" sz="1600" dirty="0">
                <a:latin typeface="阿里巴巴普惠体" panose="00020600040101010101"/>
                <a:ea typeface="微软雅黑 Light" panose="020B0502040204020203" pitchFamily="34" charset="-122"/>
                <a:cs typeface="Times New Roman" panose="02020603050405020304" pitchFamily="18" charset="0"/>
              </a:rPr>
              <a:t>转换日期格式</a:t>
            </a:r>
            <a:endParaRPr lang="en-US" altLang="zh-CN" sz="1600" dirty="0">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  </a:t>
            </a:r>
            <a:r>
              <a:rPr lang="en-US" altLang="zh-CN" sz="1600" dirty="0">
                <a:latin typeface="阿里巴巴普惠体" panose="00020600040101010101"/>
                <a:ea typeface="微软雅黑 Light" panose="020B0502040204020203" pitchFamily="34" charset="-122"/>
                <a:cs typeface="Times New Roman" panose="02020603050405020304" pitchFamily="18" charset="0"/>
              </a:rPr>
              <a:t>  4:</a:t>
            </a:r>
            <a:r>
              <a:rPr lang="zh-CN" altLang="en-US" sz="1600" dirty="0">
                <a:effectLst/>
                <a:latin typeface="阿里巴巴普惠体" panose="00020600040101010101"/>
                <a:ea typeface="微软雅黑 Light" panose="020B0502040204020203" pitchFamily="34" charset="-122"/>
                <a:cs typeface="Times New Roman" panose="02020603050405020304" pitchFamily="18" charset="0"/>
              </a:rPr>
              <a:t>对原日志数据进行切割，分隔符指定为 </a:t>
            </a: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‘\001’</a:t>
            </a:r>
            <a:endParaRPr lang="en-US"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indent="304800">
              <a:lnSpc>
                <a:spcPct val="150000"/>
              </a:lnSpc>
            </a:pPr>
            <a:r>
              <a:rPr lang="en-US" altLang="zh-CN" sz="1600" dirty="0">
                <a:latin typeface="阿里巴巴普惠体" panose="00020600040101010101"/>
                <a:ea typeface="微软雅黑 Light" panose="020B0502040204020203" pitchFamily="34" charset="-122"/>
                <a:cs typeface="Times New Roman" panose="02020603050405020304" pitchFamily="18" charset="0"/>
              </a:rPr>
              <a:t>    5:</a:t>
            </a:r>
            <a:r>
              <a:rPr lang="zh-CN" altLang="en-US" sz="1600" dirty="0">
                <a:latin typeface="阿里巴巴普惠体" panose="00020600040101010101"/>
                <a:ea typeface="微软雅黑 Light" panose="020B0502040204020203" pitchFamily="34" charset="-122"/>
                <a:cs typeface="Times New Roman" panose="02020603050405020304" pitchFamily="18" charset="0"/>
              </a:rPr>
              <a:t>对数据的有效行进行标记</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sp>
        <p:nvSpPr>
          <p:cNvPr id="10" name="文本框 9"/>
          <p:cNvSpPr txBox="1"/>
          <p:nvPr/>
        </p:nvSpPr>
        <p:spPr>
          <a:xfrm>
            <a:off x="760338" y="4480807"/>
            <a:ext cx="10064381" cy="646331"/>
          </a:xfrm>
          <a:prstGeom prst="rect">
            <a:avLst/>
          </a:prstGeom>
          <a:solidFill>
            <a:srgbClr val="FFFFE4"/>
          </a:solidFill>
          <a:ln>
            <a:solidFill>
              <a:schemeClr val="tx1"/>
            </a:solidFill>
          </a:ln>
        </p:spPr>
        <p:txBody>
          <a:bodyPr wrap="square">
            <a:spAutoFit/>
          </a:bodyPr>
          <a:lstStyle/>
          <a:p>
            <a:r>
              <a:rPr lang="zh-CN" altLang="en-US" dirty="0"/>
              <a:t>数据清洗：</a:t>
            </a:r>
            <a:endParaRPr lang="zh-CN" altLang="en-US" dirty="0"/>
          </a:p>
          <a:p>
            <a:r>
              <a:rPr lang="zh-CN" altLang="en-US" dirty="0"/>
              <a:t>hadoop jar /export/data/mapreduce/web_log.jar cn.itcast.bigdata.weblog.pre.WeblogPreProcess   </a:t>
            </a:r>
            <a:endParaRPr lang="zh-CN" altLang="en-US" dirty="0"/>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点击流模型数据</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rPr>
              <a:t>点击流概念</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11" name="文本框 10"/>
          <p:cNvSpPr txBox="1"/>
          <p:nvPr/>
        </p:nvSpPr>
        <p:spPr>
          <a:xfrm>
            <a:off x="624661" y="1498241"/>
            <a:ext cx="10720277" cy="1158138"/>
          </a:xfrm>
          <a:prstGeom prst="rect">
            <a:avLst/>
          </a:prstGeom>
          <a:noFill/>
        </p:spPr>
        <p:txBody>
          <a:bodyPr wrap="square">
            <a:spAutoFit/>
          </a:bodyPr>
          <a:lstStyle/>
          <a:p>
            <a:pPr marL="0" marR="0" lvl="0" indent="304800" algn="l"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rgbClr val="000000"/>
                </a:solidFill>
                <a:effectLst/>
                <a:uLnTx/>
                <a:uFillTx/>
                <a:latin typeface="阿里巴巴普惠体" panose="00020600040101010101"/>
                <a:ea typeface="宋体" panose="02010600030101010101" pitchFamily="2" charset="-122"/>
                <a:cs typeface="Times New Roman" panose="02020603050405020304" pitchFamily="18" charset="0"/>
              </a:rPr>
              <a:t>点击流（</a:t>
            </a:r>
            <a:r>
              <a:rPr kumimoji="0" lang="en-US" altLang="zh-CN" sz="1600" b="0" i="0" u="none" strike="noStrike" kern="1200" cap="none" spc="0" normalizeH="0" baseline="0" noProof="0" dirty="0">
                <a:ln>
                  <a:noFill/>
                </a:ln>
                <a:solidFill>
                  <a:srgbClr val="000000"/>
                </a:solidFill>
                <a:effectLst/>
                <a:uLnTx/>
                <a:uFillTx/>
                <a:latin typeface="阿里巴巴普惠体" panose="00020600040101010101"/>
                <a:ea typeface="宋体" panose="02010600030101010101" pitchFamily="2" charset="-122"/>
                <a:cs typeface="Times New Roman" panose="02020603050405020304" pitchFamily="18" charset="0"/>
              </a:rPr>
              <a:t>Click Stream</a:t>
            </a:r>
            <a:r>
              <a:rPr kumimoji="0" lang="zh-CN" altLang="zh-CN" sz="1600" b="0" i="0" u="none" strike="noStrike" kern="1200" cap="none" spc="0" normalizeH="0" baseline="0" noProof="0" dirty="0">
                <a:ln>
                  <a:noFill/>
                </a:ln>
                <a:solidFill>
                  <a:srgbClr val="000000"/>
                </a:solidFill>
                <a:effectLst/>
                <a:uLnTx/>
                <a:uFillTx/>
                <a:latin typeface="阿里巴巴普惠体" panose="00020600040101010101"/>
                <a:ea typeface="宋体" panose="02010600030101010101" pitchFamily="2" charset="-122"/>
                <a:cs typeface="Times New Roman" panose="02020603050405020304" pitchFamily="18" charset="0"/>
              </a:rPr>
              <a:t>）是指用户在网站上持续访问的轨迹。</a:t>
            </a:r>
            <a:r>
              <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宋体" panose="02010600030101010101" pitchFamily="2" charset="-122"/>
                <a:cs typeface="Times New Roman" panose="02020603050405020304" pitchFamily="18" charset="0"/>
              </a:rPr>
              <a:t>注重用户浏览网站的整个流程。用户对网站的每次访问包含了一系列的点击动作行为，这些点击行为数据就构成了点击流数据（</a:t>
            </a:r>
            <a:r>
              <a:rPr kumimoji="0" lang="en-US" altLang="zh-CN" sz="1600" b="0" i="0" u="none" strike="noStrike" kern="1200" cap="none" spc="0" normalizeH="0" baseline="0" noProof="0" dirty="0">
                <a:ln>
                  <a:noFill/>
                </a:ln>
                <a:solidFill>
                  <a:prstClr val="black"/>
                </a:solidFill>
                <a:effectLst/>
                <a:uLnTx/>
                <a:uFillTx/>
                <a:latin typeface="阿里巴巴普惠体" panose="00020600040101010101"/>
                <a:ea typeface="宋体" panose="02010600030101010101" pitchFamily="2" charset="-122"/>
                <a:cs typeface="Times New Roman" panose="02020603050405020304" pitchFamily="18" charset="0"/>
              </a:rPr>
              <a:t>Click Stream Data</a:t>
            </a:r>
            <a:r>
              <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宋体" panose="02010600030101010101" pitchFamily="2" charset="-122"/>
                <a:cs typeface="Times New Roman" panose="02020603050405020304" pitchFamily="18" charset="0"/>
              </a:rPr>
              <a:t>），它代表了用户浏览网站的整个流程。</a:t>
            </a:r>
            <a:endPar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pic>
        <p:nvPicPr>
          <p:cNvPr id="13" name="图片 12"/>
          <p:cNvPicPr/>
          <p:nvPr/>
        </p:nvPicPr>
        <p:blipFill>
          <a:blip r:embed="rId1">
            <a:extLst>
              <a:ext uri="{28A0092B-C50C-407E-A947-70E740481C1C}">
                <a14:useLocalDpi xmlns:a14="http://schemas.microsoft.com/office/drawing/2010/main" val="0"/>
              </a:ext>
            </a:extLst>
          </a:blip>
          <a:stretch>
            <a:fillRect/>
          </a:stretch>
        </p:blipFill>
        <p:spPr>
          <a:xfrm>
            <a:off x="2190030" y="2546209"/>
            <a:ext cx="6404898" cy="2469307"/>
          </a:xfrm>
          <a:prstGeom prst="rect">
            <a:avLst/>
          </a:prstGeom>
        </p:spPr>
      </p:pic>
      <p:sp>
        <p:nvSpPr>
          <p:cNvPr id="14" name="文本框 13"/>
          <p:cNvSpPr txBox="1"/>
          <p:nvPr/>
        </p:nvSpPr>
        <p:spPr>
          <a:xfrm>
            <a:off x="765544" y="5149723"/>
            <a:ext cx="9008437" cy="416717"/>
          </a:xfrm>
          <a:prstGeom prst="rect">
            <a:avLst/>
          </a:prstGeom>
          <a:noFill/>
        </p:spPr>
        <p:txBody>
          <a:bodyPr wrap="square">
            <a:spAutoFit/>
          </a:bodyPr>
          <a:lstStyle/>
          <a:p>
            <a:pPr marL="0" marR="0" lvl="0" indent="304800" algn="l" defTabSz="914400" rtl="0" eaLnBrk="1" fontAlgn="auto" latinLnBrk="0" hangingPunct="1">
              <a:lnSpc>
                <a:spcPct val="15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在点击流模型中，存在着两种模型数据：</a:t>
            </a:r>
            <a:r>
              <a:rPr kumimoji="0" lang="en-US" altLang="zh-CN" sz="1600" b="0" i="0" u="none" strike="noStrike" kern="1200" cap="none" spc="0" normalizeH="0" baseline="0" noProof="0" dirty="0" err="1">
                <a:ln>
                  <a:noFill/>
                </a:ln>
                <a:solidFill>
                  <a:srgbClr val="FF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PageViews</a:t>
            </a:r>
            <a:r>
              <a:rPr kumimoji="0" lang="zh-CN"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Visits</a:t>
            </a:r>
            <a:r>
              <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点击流模型数据</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789846"/>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点击流模型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pageviews</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184610"/>
            <a:ext cx="10720277" cy="4110036"/>
          </a:xfrm>
          <a:prstGeom prst="rect">
            <a:avLst/>
          </a:prstGeom>
          <a:noFill/>
        </p:spPr>
        <p:txBody>
          <a:bodyPr wrap="square">
            <a:spAutoFit/>
          </a:bodyPr>
          <a:lstStyle/>
          <a:p>
            <a:pPr indent="304800">
              <a:lnSpc>
                <a:spcPct val="150000"/>
              </a:lnSpc>
            </a:pPr>
            <a:r>
              <a:rPr lang="en-US" altLang="zh-CN" sz="1600" dirty="0">
                <a:effectLst/>
                <a:latin typeface="宋体" panose="02010600030101010101" pitchFamily="2" charset="-122"/>
                <a:ea typeface="微软雅黑 Light" panose="020B0502040204020203" pitchFamily="34" charset="-122"/>
                <a:cs typeface="Times New Roman" panose="02020603050405020304" pitchFamily="18" charset="0"/>
              </a:rPr>
              <a:t>Pageviews</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模型数据专注于用户每次</a:t>
            </a:r>
            <a:r>
              <a:rPr lang="zh-CN"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会话（</a:t>
            </a:r>
            <a:r>
              <a:rPr lang="en-US"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session</a:t>
            </a:r>
            <a:r>
              <a:rPr lang="zh-CN"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的识别，以及每次</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session</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内访问了几步和每一步的停留时间。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304800">
              <a:lnSpc>
                <a:spcPct val="150000"/>
              </a:lnSpc>
            </a:pPr>
            <a:r>
              <a:rPr lang="zh-CN" altLang="zh-CN" sz="16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在网站分析中，通常把</a:t>
            </a:r>
            <a:r>
              <a:rPr lang="zh-CN"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前后两条访问记录时间差在</a:t>
            </a:r>
            <a:r>
              <a:rPr lang="en-US"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30</a:t>
            </a:r>
            <a:r>
              <a:rPr lang="zh-CN" altLang="zh-CN" sz="1600" dirty="0">
                <a:solidFill>
                  <a:srgbClr val="FF0000"/>
                </a:solidFill>
                <a:effectLst/>
                <a:latin typeface="微软雅黑 Light" panose="020B0502040204020203" pitchFamily="34" charset="-122"/>
                <a:ea typeface="宋体" panose="02010600030101010101" pitchFamily="2" charset="-122"/>
                <a:cs typeface="Times New Roman" panose="02020603050405020304" pitchFamily="18" charset="0"/>
              </a:rPr>
              <a:t>分钟以内算成一次会话</a:t>
            </a:r>
            <a:r>
              <a:rPr lang="zh-CN" altLang="zh-CN" sz="16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。如果超过</a:t>
            </a:r>
            <a:r>
              <a:rPr lang="en-US" altLang="zh-CN" sz="16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30</a:t>
            </a:r>
            <a:r>
              <a:rPr lang="zh-CN" altLang="zh-CN" sz="16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分钟，则把下次访问算成新的会话开始。</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indent="304800">
              <a:lnSpc>
                <a:spcPct val="150000"/>
              </a:lnSpc>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大致步骤如下：</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在所有访问日志中找出该用户的所有访问记录</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把该用户所有访问记录按照时间正序排序</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计算前后两条记录时间差是否为</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30</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分钟</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如果小于</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30</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分钟，则是同一会话</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session</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的延续</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如果大于</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30</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分钟，则是下一会话</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session</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的开始</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用前后两条记录时间差算出上一步停留时间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lgn="just">
              <a:lnSpc>
                <a:spcPct val="150000"/>
              </a:lnSpc>
              <a:buFont typeface="Wingdings" panose="05000000000000000000" pitchFamily="2" charset="2"/>
              <a:buChar char=""/>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最后一步和只有一步的</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  </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业务默认指定页面停留时间</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60s</a:t>
            </a:r>
            <a:r>
              <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6" name="文本框 5"/>
          <p:cNvSpPr txBox="1"/>
          <p:nvPr/>
        </p:nvSpPr>
        <p:spPr>
          <a:xfrm>
            <a:off x="666750" y="5566824"/>
            <a:ext cx="10720277" cy="523220"/>
          </a:xfrm>
          <a:prstGeom prst="rect">
            <a:avLst/>
          </a:prstGeom>
          <a:solidFill>
            <a:srgbClr val="FFFFE4"/>
          </a:solidFill>
          <a:ln>
            <a:solidFill>
              <a:schemeClr val="tx1"/>
            </a:solidFill>
          </a:ln>
        </p:spPr>
        <p:txBody>
          <a:bodyPr wrap="square">
            <a:spAutoFit/>
          </a:bodyPr>
          <a:lstStyle/>
          <a:p>
            <a:r>
              <a:rPr lang="en-US" altLang="zh-CN" sz="1400" dirty="0"/>
              <a:t>--</a:t>
            </a:r>
            <a:r>
              <a:rPr lang="zh-CN" altLang="en-US" sz="1400" dirty="0"/>
              <a:t>得到pageviews模型</a:t>
            </a:r>
            <a:endParaRPr lang="zh-CN" altLang="en-US" sz="1400" dirty="0"/>
          </a:p>
          <a:p>
            <a:r>
              <a:rPr lang="zh-CN" altLang="en-US" sz="1400" dirty="0"/>
              <a:t>hadoop jar /export/data/mapreduce/web_log.jar  cn.itcast.bigdata.weblog.clickstream.ClickStreamPageView   </a:t>
            </a:r>
            <a:endParaRPr lang="zh-CN" altLang="en-US" sz="1400" dirty="0"/>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网络流量日志数据分析</a:t>
            </a:r>
            <a:r>
              <a:rPr kumimoji="1" lang="en-US" altLang="zh-CN" dirty="0"/>
              <a:t>-</a:t>
            </a:r>
            <a:r>
              <a:rPr kumimoji="1" lang="zh-CN" altLang="en-US" dirty="0"/>
              <a:t>点击流模型数据</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点击流模型</a:t>
            </a:r>
            <a:r>
              <a:rPr lang="en-US" altLang="zh-CN" b="1" dirty="0">
                <a:solidFill>
                  <a:prstClr val="black"/>
                </a:solidFill>
                <a:latin typeface="微软雅黑" panose="020B0503020204020204" pitchFamily="34" charset="-122"/>
                <a:ea typeface="宋体" panose="02010600030101010101" pitchFamily="2" charset="-122"/>
                <a:cs typeface="宋体" panose="02010600030101010101" pitchFamily="2" charset="-122"/>
              </a:rPr>
              <a:t>V</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isits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427114"/>
            <a:ext cx="10720277" cy="3365730"/>
          </a:xfrm>
          <a:prstGeom prst="rect">
            <a:avLst/>
          </a:prstGeom>
          <a:noFill/>
        </p:spPr>
        <p:txBody>
          <a:bodyPr wrap="square">
            <a:spAutoFit/>
          </a:bodyPr>
          <a:lstStyle/>
          <a:p>
            <a:pPr marL="0" marR="0" lvl="0" indent="304800" algn="l" defTabSz="914400" rtl="0" eaLnBrk="1" fontAlgn="auto" latinLnBrk="0" hangingPunct="1">
              <a:lnSpc>
                <a:spcPct val="15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宋体" panose="02010600030101010101" pitchFamily="2" charset="-122"/>
                <a:ea typeface="微软雅黑 Light" panose="020B0502040204020203" pitchFamily="34" charset="-122"/>
                <a:cs typeface="Times New Roman" panose="02020603050405020304" pitchFamily="18" charset="0"/>
              </a:rPr>
              <a:t>Visits</a:t>
            </a: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模型专注于每次会话</a:t>
            </a:r>
            <a:r>
              <a:rPr kumimoji="0" lang="en-US"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session</a:t>
            </a: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内</a:t>
            </a:r>
            <a:r>
              <a:rPr kumimoji="0" lang="zh-CN" altLang="zh-CN" sz="1800" b="0" i="0" u="none" strike="noStrike" kern="1200" cap="none" spc="0" normalizeH="0" baseline="0" noProof="0" dirty="0">
                <a:ln>
                  <a:noFill/>
                </a:ln>
                <a:solidFill>
                  <a:srgbClr val="FF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起始</a:t>
            </a: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r>
              <a:rPr kumimoji="0" lang="zh-CN" altLang="zh-CN" sz="1800" b="0" i="0" u="none" strike="noStrike" kern="1200" cap="none" spc="0" normalizeH="0" baseline="0" noProof="0" dirty="0">
                <a:ln>
                  <a:noFill/>
                </a:ln>
                <a:solidFill>
                  <a:srgbClr val="FF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结束</a:t>
            </a: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的访问情况信息</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。比如用户在某一个会话</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session</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内，进入会话的起始页面和起始时间，会话结束是从哪个页面离开的，离开时间，本次</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session</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总共访问了几个页面等信息。</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304800" algn="l" defTabSz="914400" rtl="0" eaLnBrk="1" fontAlgn="auto" latinLnBrk="0" hangingPunct="1">
              <a:lnSpc>
                <a:spcPct val="150000"/>
              </a:lnSpc>
              <a:spcBef>
                <a:spcPts val="0"/>
              </a:spcBef>
              <a:spcAft>
                <a:spcPts val="0"/>
              </a:spcAft>
              <a:buClrTx/>
              <a:buSzTx/>
              <a:buFontTx/>
              <a:buNone/>
              <a:defRPr/>
            </a:pP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大致步骤如下：</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在</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pageviews</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模型上进行梳理</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在每一次回收</a:t>
            </a:r>
            <a:r>
              <a:rPr kumimoji="0" lang="en-US"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session</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内所有访问记录按照时间正序排序</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第一天的时间页面就是起始时间页面</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Tx/>
              <a:buSzTx/>
              <a:buFont typeface="Wingdings" panose="05000000000000000000" pitchFamily="2" charset="2"/>
              <a:buChar char=""/>
              <a:defRPr/>
            </a:pP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业务指定</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最后一条记录的时间页面作为</a:t>
            </a:r>
            <a:r>
              <a:rPr kumimoji="0" lang="zh-CN" altLang="zh-CN" sz="1800" b="0" i="0" u="none" strike="noStrike" kern="1200" cap="none" spc="0" normalizeH="0" baseline="0" noProof="0" dirty="0">
                <a:ln>
                  <a:noFill/>
                </a:ln>
                <a:solidFill>
                  <a:srgbClr val="000000"/>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离开时间和离开页面</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文本框 6"/>
          <p:cNvSpPr txBox="1"/>
          <p:nvPr/>
        </p:nvSpPr>
        <p:spPr>
          <a:xfrm>
            <a:off x="765543" y="5194034"/>
            <a:ext cx="10921631" cy="646331"/>
          </a:xfrm>
          <a:prstGeom prst="rect">
            <a:avLst/>
          </a:prstGeom>
          <a:solidFill>
            <a:srgbClr val="FFFFE4"/>
          </a:solidFill>
          <a:ln>
            <a:solidFill>
              <a:schemeClr val="tx1"/>
            </a:solidFill>
          </a:ln>
        </p:spPr>
        <p:txBody>
          <a:bodyPr wrap="square">
            <a:spAutoFit/>
          </a:bodyPr>
          <a:lstStyle/>
          <a:p>
            <a:r>
              <a:rPr lang="zh-CN" altLang="en-US" dirty="0"/>
              <a:t>得到visits模型</a:t>
            </a:r>
            <a:endParaRPr lang="zh-CN" altLang="en-US" dirty="0"/>
          </a:p>
          <a:p>
            <a:r>
              <a:rPr lang="zh-CN" altLang="en-US" dirty="0"/>
              <a:t>hadoop jar /export/data/mapreduce/web_log.jar cn.itcast.bigdata.weblog.clickstream.ClickStreamVisit    </a:t>
            </a:r>
            <a:endParaRPr lang="zh-CN" altLang="en-US"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数据加载</a:t>
            </a:r>
            <a:endParaRPr kumimoji="1" lang="zh-CN" altLang="en-US" dirty="0"/>
          </a:p>
        </p:txBody>
      </p:sp>
      <p:sp>
        <p:nvSpPr>
          <p:cNvPr id="8" name="Rectangle 5"/>
          <p:cNvSpPr>
            <a:spLocks noChangeArrowheads="1"/>
          </p:cNvSpPr>
          <p:nvPr/>
        </p:nvSpPr>
        <p:spPr bwMode="auto">
          <a:xfrm>
            <a:off x="4642219" y="65459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666750" y="1600200"/>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创建数据库</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6" name="文本框 15"/>
          <p:cNvSpPr txBox="1"/>
          <p:nvPr/>
        </p:nvSpPr>
        <p:spPr>
          <a:xfrm>
            <a:off x="758455" y="2469513"/>
            <a:ext cx="10675089" cy="923330"/>
          </a:xfrm>
          <a:prstGeom prst="rect">
            <a:avLst/>
          </a:prstGeom>
          <a:solidFill>
            <a:srgbClr val="FFFFE4"/>
          </a:solidFill>
          <a:ln>
            <a:solidFill>
              <a:schemeClr val="tx1"/>
            </a:solidFill>
          </a:ln>
        </p:spPr>
        <p:txBody>
          <a:bodyPr wrap="square">
            <a:spAutoFit/>
          </a:bodyPr>
          <a:lstStyle/>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rPr>
              <a:t>create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database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if</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not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exists</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err="1">
                <a:solidFill>
                  <a:srgbClr val="000000"/>
                </a:solidFill>
                <a:effectLst/>
                <a:latin typeface="Courier New" panose="02070309020205020404" pitchFamily="49" charset="0"/>
                <a:ea typeface="宋体" panose="02010600030101010101" pitchFamily="2" charset="-122"/>
              </a:rPr>
              <a:t>web_log_app</a:t>
            </a:r>
            <a:r>
              <a:rPr lang="en-US" altLang="zh-CN" sz="1800" b="1" dirty="0">
                <a:solidFill>
                  <a:srgbClr val="000080"/>
                </a:solidFill>
                <a:effectLst/>
                <a:latin typeface="Courier New" panose="02070309020205020404" pitchFamily="49" charset="0"/>
                <a:ea typeface="宋体" panose="02010600030101010101" pitchFamily="2" charset="-122"/>
              </a:rPr>
              <a:t>;</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14" name="文本框 13"/>
          <p:cNvSpPr txBox="1"/>
          <p:nvPr/>
        </p:nvSpPr>
        <p:spPr>
          <a:xfrm>
            <a:off x="533400" y="1138535"/>
            <a:ext cx="7839075" cy="338554"/>
          </a:xfrm>
          <a:prstGeom prst="rect">
            <a:avLst/>
          </a:prstGeom>
          <a:noFill/>
        </p:spPr>
        <p:txBody>
          <a:bodyPr wrap="square">
            <a:spAutoFit/>
          </a:bodyPr>
          <a:lstStyle/>
          <a:p>
            <a:r>
              <a:rPr lang="zh-CN" altLang="en-US" sz="1600" dirty="0">
                <a:latin typeface="阿里巴巴普惠体" panose="00020600040101010101"/>
              </a:rPr>
              <a:t>对于日志数据的分析，</a:t>
            </a:r>
            <a:r>
              <a:rPr lang="en-US" altLang="zh-CN" sz="1600" dirty="0">
                <a:latin typeface="阿里巴巴普惠体" panose="00020600040101010101"/>
              </a:rPr>
              <a:t>Hive</a:t>
            </a:r>
            <a:r>
              <a:rPr lang="zh-CN" altLang="en-US" sz="1600" dirty="0">
                <a:latin typeface="阿里巴巴普惠体" panose="00020600040101010101"/>
              </a:rPr>
              <a:t>也分为三层：</a:t>
            </a:r>
            <a:r>
              <a:rPr lang="en-US" altLang="zh-CN" sz="1600" dirty="0" err="1">
                <a:latin typeface="阿里巴巴普惠体" panose="00020600040101010101"/>
              </a:rPr>
              <a:t>ods</a:t>
            </a:r>
            <a:r>
              <a:rPr lang="zh-CN" altLang="en-US" sz="1600" dirty="0">
                <a:latin typeface="阿里巴巴普惠体" panose="00020600040101010101"/>
              </a:rPr>
              <a:t>层、</a:t>
            </a:r>
            <a:r>
              <a:rPr lang="en-US" altLang="zh-CN" sz="1600" dirty="0" err="1">
                <a:latin typeface="阿里巴巴普惠体" panose="00020600040101010101"/>
              </a:rPr>
              <a:t>dw</a:t>
            </a:r>
            <a:r>
              <a:rPr lang="zh-CN" altLang="en-US" sz="1600" dirty="0">
                <a:latin typeface="阿里巴巴普惠体" panose="00020600040101010101"/>
              </a:rPr>
              <a:t>层、</a:t>
            </a:r>
            <a:r>
              <a:rPr lang="en-US" altLang="zh-CN" sz="1600" dirty="0">
                <a:latin typeface="阿里巴巴普惠体" panose="00020600040101010101"/>
              </a:rPr>
              <a:t>app</a:t>
            </a:r>
            <a:r>
              <a:rPr lang="zh-CN" altLang="en-US" sz="1600" dirty="0">
                <a:latin typeface="阿里巴巴普惠体" panose="00020600040101010101"/>
              </a:rPr>
              <a:t>层</a:t>
            </a:r>
            <a:endParaRPr lang="zh-CN" altLang="en-US" sz="1600" dirty="0">
              <a:latin typeface="阿里巴巴普惠体" panose="00020600040101010101"/>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数据加载</a:t>
            </a:r>
            <a:endParaRPr kumimoji="1" lang="zh-CN" altLang="en-US" dirty="0"/>
          </a:p>
        </p:txBody>
      </p:sp>
      <p:sp>
        <p:nvSpPr>
          <p:cNvPr id="8" name="Rectangle 5"/>
          <p:cNvSpPr>
            <a:spLocks noChangeArrowheads="1"/>
          </p:cNvSpPr>
          <p:nvPr/>
        </p:nvSpPr>
        <p:spPr bwMode="auto">
          <a:xfrm>
            <a:off x="4642219" y="654599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652513" y="673530"/>
            <a:ext cx="6097772" cy="455894"/>
          </a:xfrm>
          <a:prstGeom prst="rect">
            <a:avLst/>
          </a:prstGeom>
          <a:noFill/>
        </p:spPr>
        <p:txBody>
          <a:bodyPr wrap="square">
            <a:spAutoFit/>
          </a:bodyPr>
          <a:lstStyle/>
          <a:p>
            <a:pPr marL="285750" marR="0" lvl="1" indent="-285750" algn="l" defTabSz="914400" rtl="0" eaLnBrk="1" fontAlgn="auto" latinLnBrk="0" hangingPunct="1">
              <a:lnSpc>
                <a:spcPct val="150000"/>
              </a:lnSpc>
              <a:spcBef>
                <a:spcPts val="1300"/>
              </a:spcBef>
              <a:spcAft>
                <a:spcPts val="1300"/>
              </a:spcAft>
              <a:buClrTx/>
              <a:buSzPts val="1600"/>
              <a:buFont typeface="Wingdings" panose="05000000000000000000" pitchFamily="2" charset="2"/>
              <a:buChar char="l"/>
              <a:tabLst>
                <a:tab pos="266700" algn="l"/>
              </a:tabLst>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rPr>
              <a:t>创建</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rPr>
              <a:t>ODS</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rPr>
              <a:t>层数据表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10" name="文本框 9"/>
          <p:cNvSpPr txBox="1"/>
          <p:nvPr/>
        </p:nvSpPr>
        <p:spPr>
          <a:xfrm>
            <a:off x="0" y="980912"/>
            <a:ext cx="6097772" cy="501612"/>
          </a:xfrm>
          <a:prstGeom prst="rect">
            <a:avLst/>
          </a:prstGeom>
          <a:noFill/>
        </p:spPr>
        <p:txBody>
          <a:bodyPr wrap="square">
            <a:spAutoFit/>
          </a:bodyPr>
          <a:lstStyle/>
          <a:p>
            <a:pPr marL="1143000" marR="0" lvl="2" indent="-228600" algn="l" defTabSz="914400" rtl="0" eaLnBrk="1" fontAlgn="auto" latinLnBrk="0" hangingPunct="1">
              <a:lnSpc>
                <a:spcPct val="172000"/>
              </a:lnSpc>
              <a:spcBef>
                <a:spcPts val="600"/>
              </a:spcBef>
              <a:spcAft>
                <a:spcPts val="600"/>
              </a:spcAft>
              <a:buClrTx/>
              <a:buSzPts val="1500"/>
              <a:buFont typeface="微软雅黑" panose="020B0503020204020204" pitchFamily="34" charset="-122"/>
              <a:buAutoNum type="arabicPeriod"/>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原始日志数据表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2" name="文本框 11"/>
          <p:cNvSpPr txBox="1"/>
          <p:nvPr/>
        </p:nvSpPr>
        <p:spPr>
          <a:xfrm>
            <a:off x="905539" y="1786794"/>
            <a:ext cx="9131595" cy="3335528"/>
          </a:xfrm>
          <a:prstGeom prst="rect">
            <a:avLst/>
          </a:prstGeom>
          <a:solidFill>
            <a:srgbClr val="FFFFE4"/>
          </a:solidFill>
          <a:ln>
            <a:solidFill>
              <a:schemeClr val="tx1"/>
            </a:solidFill>
          </a:ln>
        </p:spPr>
        <p:txBody>
          <a:bodyPr wrap="square">
            <a:spAutoFit/>
          </a:bodyPr>
          <a:lstStyle/>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ods_weblog_origin</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ods_weblog_origin</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valid string </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有效标记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ip</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remote_user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访客用户信息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请求时间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请求</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status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响应状态码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body_bytes_sent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响应字节数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http_user_agent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访客终端信息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partitioned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'\001'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数据加载</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1744"/>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点击流模型</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pageviews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6" name="文本框 15"/>
          <p:cNvSpPr txBox="1"/>
          <p:nvPr/>
        </p:nvSpPr>
        <p:spPr>
          <a:xfrm>
            <a:off x="924146" y="1523633"/>
            <a:ext cx="10675089" cy="3797193"/>
          </a:xfrm>
          <a:prstGeom prst="rect">
            <a:avLst/>
          </a:prstGeom>
          <a:solidFill>
            <a:srgbClr val="FFFFE4"/>
          </a:solidFill>
          <a:ln>
            <a:solidFill>
              <a:schemeClr val="tx1"/>
            </a:solidFill>
          </a:ln>
        </p:spPr>
        <p:txBody>
          <a:bodyPr wrap="square">
            <a:spAutoFit/>
          </a:bodyPr>
          <a:lstStyle/>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ods_click_pageviews</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ods_click_pageviews</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ip</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remote_user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访客用户信息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请求时间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请求</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visit_step</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访问步长</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page_staylong</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页面停留时间（秒）</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http_user_agent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访客终端信息</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body_bytes_sent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响应字节数</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 string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响应状态码</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partitioned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'\001'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数据加载</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6427"/>
            <a:ext cx="10518258" cy="874407"/>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点击流</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visits</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模型表</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6" name="文本框 15"/>
          <p:cNvSpPr txBox="1"/>
          <p:nvPr/>
        </p:nvSpPr>
        <p:spPr>
          <a:xfrm>
            <a:off x="924146" y="1523633"/>
            <a:ext cx="10675089" cy="3339376"/>
          </a:xfrm>
          <a:prstGeom prst="rect">
            <a:avLst/>
          </a:prstGeom>
          <a:solidFill>
            <a:srgbClr val="FFFFE4"/>
          </a:solidFill>
          <a:ln>
            <a:solidFill>
              <a:schemeClr val="tx1"/>
            </a:solidFill>
          </a:ln>
        </p:spPr>
        <p:txBody>
          <a:bodyPr wrap="square">
            <a:spAutoFit/>
          </a:bodyPr>
          <a:lstStyle/>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访客</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ip</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inTime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会话访问起始时间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outTime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会话访问离开时间</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inPage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会话访问起始页面</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outPage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会话访问离开页面</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referal</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a:t>
            </a:r>
            <a:r>
              <a:rPr lang="en-US" altLang="zh-CN" sz="1800" kern="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pageVisits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kern="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会话页面访问数量</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partitioned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'\001'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数据加载</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6427"/>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表数据加载</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6" name="文本框 15"/>
          <p:cNvSpPr txBox="1"/>
          <p:nvPr/>
        </p:nvSpPr>
        <p:spPr>
          <a:xfrm>
            <a:off x="533400" y="1523632"/>
            <a:ext cx="10675089" cy="1950534"/>
          </a:xfrm>
          <a:prstGeom prst="rect">
            <a:avLst/>
          </a:prstGeom>
          <a:solidFill>
            <a:srgbClr val="FFFFE4"/>
          </a:solidFill>
          <a:ln>
            <a:solidFill>
              <a:schemeClr val="tx1"/>
            </a:solidFill>
          </a:ln>
        </p:spPr>
        <p:txBody>
          <a:bodyPr wrap="square">
            <a:spAutoFit/>
          </a:bodyPr>
          <a:lstStyle/>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inpath</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'/output/</a:t>
            </a:r>
            <a:r>
              <a:rPr lang="en-US" altLang="zh-CN" sz="1800" kern="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web_log</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pre_web_log</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ods_weblog_origin</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inpath</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'/output/</a:t>
            </a:r>
            <a:r>
              <a:rPr lang="en-US" altLang="zh-CN" sz="1800" kern="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web_log</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pageviews'</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overwrite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ods_click_pageviews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load</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inpath</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'/output/</a:t>
            </a:r>
            <a:r>
              <a:rPr lang="en-US" altLang="zh-CN" sz="1800" kern="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web_log</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/visits'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kern="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事实表</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1" name="文本框 10"/>
          <p:cNvSpPr txBox="1"/>
          <p:nvPr/>
        </p:nvSpPr>
        <p:spPr>
          <a:xfrm>
            <a:off x="710879" y="950307"/>
            <a:ext cx="6097656"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i="0" dirty="0">
                <a:solidFill>
                  <a:srgbClr val="222222"/>
                </a:solidFill>
                <a:effectLst/>
                <a:latin typeface="PingFang SC"/>
              </a:rPr>
              <a:t>周期型事实表</a:t>
            </a:r>
            <a:endParaRPr lang="zh-CN" altLang="en-US" dirty="0"/>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15" name="文本框 14"/>
          <p:cNvSpPr txBox="1"/>
          <p:nvPr/>
        </p:nvSpPr>
        <p:spPr>
          <a:xfrm>
            <a:off x="940904" y="1412117"/>
            <a:ext cx="10050946" cy="584775"/>
          </a:xfrm>
          <a:prstGeom prst="rect">
            <a:avLst/>
          </a:prstGeom>
          <a:noFill/>
        </p:spPr>
        <p:txBody>
          <a:bodyPr wrap="square">
            <a:spAutoFit/>
          </a:bodyPr>
          <a:lstStyle/>
          <a:p>
            <a:pPr algn="l"/>
            <a:r>
              <a:rPr lang="zh-CN" altLang="en-US" sz="1600" b="0" i="0" dirty="0">
                <a:solidFill>
                  <a:srgbClr val="222222"/>
                </a:solidFill>
                <a:effectLst/>
                <a:latin typeface="PingFang SC"/>
                <a:ea typeface="阿里巴巴普惠体" panose="00020600040101010101"/>
              </a:rPr>
              <a:t>周期型事实表，一般指随着业务发生不断产生的数据。与事务型不同的是，数据会随着业务周期性的推进而变化。比如订单，其中订单状态会周期性变化。再比如，请假、贷款申请，随着批复状态在周期性变化。</a:t>
            </a:r>
            <a:endParaRPr lang="zh-CN" altLang="en-US" sz="1600" b="0" i="0" dirty="0">
              <a:solidFill>
                <a:srgbClr val="222222"/>
              </a:solidFill>
              <a:effectLst/>
              <a:latin typeface="PingFang SC"/>
              <a:ea typeface="阿里巴巴普惠体" panose="00020600040101010101"/>
            </a:endParaRPr>
          </a:p>
        </p:txBody>
      </p:sp>
      <p:pic>
        <p:nvPicPr>
          <p:cNvPr id="3074" name="Picture 2" descr="数据仓库—表分类、同步策略、基本结构"/>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940904" y="2195655"/>
            <a:ext cx="6767719" cy="3578688"/>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明细表、宽表实现</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6427"/>
            <a:ext cx="10518258" cy="455894"/>
          </a:xfrm>
          <a:prstGeom prst="rect">
            <a:avLst/>
          </a:prstGeom>
          <a:noFill/>
        </p:spPr>
        <p:txBody>
          <a:bodyPr wrap="square">
            <a:spAutoFit/>
          </a:bodyPr>
          <a:lstStyle/>
          <a:p>
            <a:pPr marL="285750" indent="-285750">
              <a:lnSpc>
                <a:spcPct val="150000"/>
              </a:lnSpc>
              <a:buFont typeface="Wingdings" panose="05000000000000000000" pitchFamily="2" charset="2"/>
              <a:buChar char="l"/>
              <a:defRPr/>
            </a:pPr>
            <a:r>
              <a:rPr lang="zh-CN" altLang="zh-CN" b="1" dirty="0">
                <a:latin typeface="微软雅黑" panose="020B0503020204020204" pitchFamily="34" charset="-122"/>
                <a:ea typeface="宋体" panose="02010600030101010101" pitchFamily="2" charset="-122"/>
              </a:rPr>
              <a:t>概念</a:t>
            </a:r>
            <a:endParaRPr lang="zh-CN" altLang="zh-CN" b="1" dirty="0">
              <a:latin typeface="微软雅黑" panose="020B0503020204020204" pitchFamily="34" charset="-122"/>
              <a:ea typeface="宋体" panose="02010600030101010101" pitchFamily="2" charset="-122"/>
            </a:endParaRPr>
          </a:p>
        </p:txBody>
      </p:sp>
      <p:sp>
        <p:nvSpPr>
          <p:cNvPr id="10" name="文本框 9"/>
          <p:cNvSpPr txBox="1"/>
          <p:nvPr/>
        </p:nvSpPr>
        <p:spPr>
          <a:xfrm>
            <a:off x="763771" y="1523632"/>
            <a:ext cx="11027735" cy="1600438"/>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事实表的数据中，有些属性共同组成了一个字段（糅合在一起），比如年月日时分秒构成了时间</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当需要根据某一属性进行分组统计的时候，需要截取拼接之类的操作，效率极低。</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 </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为了分析方便，可以事实表中的一个字段切割提取多个属性出来构成新的字段，因为字段变多了，所以称为宽表，原来的成为窄表。</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又因为宽表的信息更加清晰明细，所以也可以称之为明细表。</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p:txBody>
      </p:sp>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明细表、宽表实现</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6427"/>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10" name="文本框 9"/>
          <p:cNvSpPr txBox="1"/>
          <p:nvPr/>
        </p:nvSpPr>
        <p:spPr>
          <a:xfrm>
            <a:off x="630865" y="858389"/>
            <a:ext cx="11027735" cy="5755422"/>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valid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有效标识</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IP</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remote_user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用户标识</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访问完整时间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daystr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访问日期</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timestr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访问月</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访问日</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访问时</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请求的</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响应码</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body_bytes_sent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传输字节数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url</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ref_host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来源的</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host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ref_path</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来源的路径</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来源参数</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query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ref_query_id</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来源参数</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query</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的值</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http_user_agent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客户终端标识</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partitioned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row</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format</a:t>
            </a:r>
            <a:r>
              <a:rPr lang="en-US" altLang="zh-CN" sz="1600" dirty="0">
                <a:solidFill>
                  <a:srgbClr val="000000"/>
                </a:solidFill>
                <a:effectLst/>
                <a:latin typeface="Courier New" panose="02070309020205020404" pitchFamily="49" charset="0"/>
                <a:ea typeface="宋体" panose="02010600030101010101" pitchFamily="2" charset="-122"/>
              </a:rPr>
              <a:t> delimited fields terminated </a:t>
            </a:r>
            <a:r>
              <a:rPr lang="en-US" altLang="zh-CN" sz="1600" b="1" dirty="0">
                <a:solidFill>
                  <a:srgbClr val="0000FF"/>
                </a:solidFill>
                <a:effectLst/>
                <a:latin typeface="Courier New" panose="02070309020205020404" pitchFamily="49" charset="0"/>
                <a:ea typeface="宋体" panose="02010600030101010101" pitchFamily="2" charset="-122"/>
              </a:rPr>
              <a:t>by</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a:solidFill>
                  <a:srgbClr val="808080"/>
                </a:solidFill>
                <a:effectLst/>
                <a:latin typeface="Courier New" panose="02070309020205020404" pitchFamily="49" charset="0"/>
                <a:ea typeface="宋体" panose="02010600030101010101" pitchFamily="2" charset="-122"/>
              </a:rPr>
              <a:t>'\001'</a:t>
            </a:r>
            <a:r>
              <a:rPr lang="en-US" altLang="zh-CN" sz="1600" b="1" dirty="0">
                <a:solidFill>
                  <a:srgbClr val="000080"/>
                </a:solidFill>
                <a:effectLst/>
                <a:latin typeface="Courier New" panose="02070309020205020404" pitchFamily="49" charset="0"/>
                <a:ea typeface="宋体" panose="02010600030101010101" pitchFamily="2" charset="-122"/>
              </a:rPr>
              <a:t>;</a:t>
            </a:r>
            <a:endParaRPr kumimoji="0" lang="zh-CN" altLang="en-US" sz="1600" b="0" i="0" u="none" strike="noStrike" kern="1200" cap="none" spc="0" normalizeH="0" baseline="0" noProof="0" dirty="0">
              <a:ln>
                <a:noFill/>
              </a:ln>
              <a:solidFill>
                <a:prstClr val="black"/>
              </a:solidFill>
              <a:effectLst/>
              <a:uLnTx/>
              <a:uFillTx/>
              <a:latin typeface="阿里巴巴普惠体" panose="00020600040101010101"/>
              <a:ea typeface="黑体" panose="02010609060101010101" pitchFamily="49" charset="-122"/>
              <a:cs typeface="+mn-cs"/>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明细表、宽表实现</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533400" y="896427"/>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7" name="文本框 6"/>
          <p:cNvSpPr txBox="1"/>
          <p:nvPr/>
        </p:nvSpPr>
        <p:spPr>
          <a:xfrm>
            <a:off x="466946" y="1009167"/>
            <a:ext cx="11258107" cy="554319"/>
          </a:xfrm>
          <a:prstGeom prst="rect">
            <a:avLst/>
          </a:prstGeom>
          <a:noFill/>
        </p:spPr>
        <p:txBody>
          <a:bodyPr wrap="square">
            <a:spAutoFit/>
          </a:bodyPr>
          <a:lstStyle/>
          <a:p>
            <a:pPr algn="just">
              <a:lnSpc>
                <a:spcPts val="1800"/>
              </a:lnSpc>
            </a:pP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通过查询插入数据到明细宽表 </a:t>
            </a:r>
            <a:r>
              <a:rPr lang="zh-CN" altLang="zh-CN" sz="1600" dirty="0">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 </a:t>
            </a:r>
            <a:r>
              <a:rPr lang="en-US" altLang="zh-CN" sz="1600" dirty="0" err="1">
                <a:solidFill>
                  <a:srgbClr val="000000"/>
                </a:solidFill>
                <a:effectLst/>
                <a:latin typeface="微软雅黑 Light" panose="020B0502040204020203" pitchFamily="34" charset="-122"/>
                <a:ea typeface="宋体" panose="02010600030101010101" pitchFamily="2" charset="-122"/>
                <a:cs typeface="Times New Roman" panose="02020603050405020304" pitchFamily="18" charset="0"/>
              </a:rPr>
              <a:t>dw_weblog_detail</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中</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这里</a:t>
            </a:r>
            <a:r>
              <a:rPr lang="zh-CN" altLang="en-US" sz="1600" dirty="0">
                <a:latin typeface="微软雅黑 Light" panose="020B0502040204020203" pitchFamily="34" charset="-122"/>
                <a:ea typeface="宋体" panose="02010600030101010101" pitchFamily="2" charset="-122"/>
                <a:cs typeface="Times New Roman" panose="02020603050405020304" pitchFamily="18" charset="0"/>
              </a:rPr>
              <a:t>需要</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借助</a:t>
            </a:r>
            <a:r>
              <a:rPr lang="en-US" altLang="zh-CN" sz="1600" dirty="0">
                <a:effectLst/>
                <a:latin typeface="微软雅黑 Light" panose="020B0502040204020203" pitchFamily="34" charset="-122"/>
                <a:ea typeface="宋体" panose="02010600030101010101" pitchFamily="2" charset="-122"/>
                <a:cs typeface="Times New Roman" panose="02020603050405020304" pitchFamily="18" charset="0"/>
              </a:rPr>
              <a:t>Hive</a:t>
            </a:r>
            <a:r>
              <a:rPr lang="zh-CN" altLang="zh-CN" sz="1600" dirty="0">
                <a:effectLst/>
                <a:latin typeface="微软雅黑 Light" panose="020B0502040204020203" pitchFamily="34" charset="-122"/>
                <a:ea typeface="宋体" panose="02010600030101010101" pitchFamily="2" charset="-122"/>
                <a:cs typeface="Times New Roman" panose="02020603050405020304" pitchFamily="18" charset="0"/>
              </a:rPr>
              <a:t>中的内置函数</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parse_url_tuple</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对</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url</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进行解析</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将以下</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sql</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存入</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rPr>
              <a:t> </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/export/data/</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hive_sql</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web_log_detail.sql</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中</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1" name="文本框 10"/>
          <p:cNvSpPr txBox="1"/>
          <p:nvPr/>
        </p:nvSpPr>
        <p:spPr>
          <a:xfrm>
            <a:off x="614029" y="1847536"/>
            <a:ext cx="11258107" cy="3046988"/>
          </a:xfrm>
          <a:prstGeom prst="rect">
            <a:avLst/>
          </a:prstGeom>
          <a:solidFill>
            <a:srgbClr val="FFFFE4"/>
          </a:solidFill>
          <a:ln>
            <a:solidFill>
              <a:schemeClr val="tx1"/>
            </a:solidFill>
          </a:ln>
        </p:spPr>
        <p:txBody>
          <a:bodyPr wrap="square">
            <a:spAutoFit/>
          </a:bodyPr>
          <a:lstStyle/>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valid</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remote_user</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FF8000"/>
                </a:solidFill>
                <a:latin typeface="Courier New" panose="02070309020205020404" pitchFamily="49" charset="0"/>
                <a:ea typeface="宋体" panose="02010600030101010101" pitchFamily="2" charset="-122"/>
                <a:cs typeface="Times New Roman" panose="02020603050405020304" pitchFamily="18" charset="0"/>
              </a:rPr>
              <a: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daystr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tmstr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6</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9</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body_bytes_sent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ref_host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ref_path</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http_user_agent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valid</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remote_user</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time_local</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status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body_bytes_sent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http_user_agent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ref_host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ref_path</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ref_query_id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ods_weblog_origin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LATERAL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VIEW</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parse_url_tuple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regexp_replace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http_referer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'HOST'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'PATH'</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'QUERY'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QUERY:id</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ref_host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ref_path</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ref_query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dirty="0" err="1">
                <a:solidFill>
                  <a:srgbClr val="000000"/>
                </a:solidFill>
                <a:effectLst/>
                <a:latin typeface="Courier New" panose="02070309020205020404" pitchFamily="49" charset="0"/>
                <a:ea typeface="宋体" panose="02010600030101010101" pitchFamily="2" charset="-122"/>
              </a:rPr>
              <a:t>ref_query_id</a:t>
            </a:r>
            <a:r>
              <a:rPr lang="en-US" altLang="zh-CN" sz="1200" b="1" dirty="0">
                <a:solidFill>
                  <a:srgbClr val="000080"/>
                </a:solidFill>
                <a:effectLst/>
                <a:latin typeface="Courier New" panose="02070309020205020404" pitchFamily="49" charset="0"/>
                <a:ea typeface="宋体" panose="02010600030101010101" pitchFamily="2" charset="-122"/>
              </a:rPr>
              <a:t>)</a:t>
            </a:r>
            <a:r>
              <a:rPr lang="en-US" altLang="zh-CN" sz="1200" dirty="0">
                <a:solidFill>
                  <a:srgbClr val="000000"/>
                </a:solidFill>
                <a:effectLst/>
                <a:latin typeface="Courier New" panose="02070309020205020404" pitchFamily="49" charset="0"/>
                <a:ea typeface="宋体" panose="02010600030101010101" pitchFamily="2" charset="-122"/>
              </a:rPr>
              <a:t> c</a:t>
            </a:r>
            <a:r>
              <a:rPr lang="en-US" altLang="zh-CN" sz="1200" b="1" dirty="0">
                <a:solidFill>
                  <a:srgbClr val="000080"/>
                </a:solidFill>
                <a:effectLst/>
                <a:latin typeface="Courier New" panose="02070309020205020404" pitchFamily="49" charset="0"/>
                <a:ea typeface="宋体" panose="02010600030101010101" pitchFamily="2" charset="-122"/>
              </a:rPr>
              <a:t>;</a:t>
            </a:r>
            <a:endParaRPr lang="zh-CN" altLang="en-US" sz="1200" dirty="0"/>
          </a:p>
        </p:txBody>
      </p:sp>
      <p:sp>
        <p:nvSpPr>
          <p:cNvPr id="13" name="文本框 12"/>
          <p:cNvSpPr txBox="1"/>
          <p:nvPr/>
        </p:nvSpPr>
        <p:spPr>
          <a:xfrm>
            <a:off x="614029" y="5194035"/>
            <a:ext cx="10720278" cy="369332"/>
          </a:xfrm>
          <a:prstGeom prst="rect">
            <a:avLst/>
          </a:prstGeom>
          <a:noFill/>
        </p:spPr>
        <p:txBody>
          <a:bodyPr wrap="square">
            <a:spAutoFit/>
          </a:bodyPr>
          <a:lstStyle/>
          <a:p>
            <a:r>
              <a:rPr lang="zh-CN" altLang="en-US" sz="1600" dirty="0">
                <a:latin typeface="微软雅黑 Light" panose="020B0502040204020203" pitchFamily="34" charset="-122"/>
                <a:ea typeface="宋体" panose="02010600030101010101" pitchFamily="2" charset="-122"/>
                <a:cs typeface="Times New Roman" panose="02020603050405020304" pitchFamily="18" charset="0"/>
              </a:rPr>
              <a:t>执行</a:t>
            </a:r>
            <a:r>
              <a:rPr lang="en-US" altLang="zh-CN" sz="1600" dirty="0" err="1">
                <a:latin typeface="微软雅黑 Light" panose="020B0502040204020203" pitchFamily="34" charset="-122"/>
                <a:ea typeface="宋体" panose="02010600030101010101" pitchFamily="2" charset="-122"/>
                <a:cs typeface="Times New Roman" panose="02020603050405020304" pitchFamily="18" charset="0"/>
              </a:rPr>
              <a:t>sql</a:t>
            </a:r>
            <a:r>
              <a:rPr lang="zh-CN" altLang="en-US" sz="1600" dirty="0">
                <a:latin typeface="微软雅黑 Light" panose="020B0502040204020203" pitchFamily="34" charset="-122"/>
                <a:ea typeface="宋体" panose="02010600030101010101" pitchFamily="2" charset="-122"/>
                <a:cs typeface="Times New Roman" panose="02020603050405020304" pitchFamily="18" charset="0"/>
              </a:rPr>
              <a:t>抽取转换字段到中间表明细表 </a:t>
            </a:r>
            <a:r>
              <a:rPr lang="en-US" altLang="zh-CN" sz="1600" dirty="0" err="1">
                <a:latin typeface="微软雅黑 Light" panose="020B0502040204020203" pitchFamily="34" charset="-122"/>
                <a:ea typeface="宋体" panose="02010600030101010101" pitchFamily="2" charset="-122"/>
                <a:cs typeface="Times New Roman" panose="02020603050405020304" pitchFamily="18" charset="0"/>
              </a:rPr>
              <a:t>t_ods_tmp_detail</a:t>
            </a:r>
            <a:r>
              <a:rPr lang="en-US" altLang="zh-CN" sz="1600" dirty="0">
                <a:latin typeface="微软雅黑 Light" panose="020B0502040204020203" pitchFamily="34" charset="-122"/>
                <a:ea typeface="宋体" panose="02010600030101010101" pitchFamily="2" charset="-122"/>
                <a:cs typeface="Times New Roman" panose="02020603050405020304" pitchFamily="18" charset="0"/>
              </a:rPr>
              <a:t> hive -f '/export/data/</a:t>
            </a:r>
            <a:r>
              <a:rPr lang="en-US" altLang="zh-CN" sz="1600" dirty="0" err="1">
                <a:latin typeface="微软雅黑 Light" panose="020B0502040204020203" pitchFamily="34" charset="-122"/>
                <a:ea typeface="宋体" panose="02010600030101010101" pitchFamily="2" charset="-122"/>
                <a:cs typeface="Times New Roman" panose="02020603050405020304" pitchFamily="18" charset="0"/>
              </a:rPr>
              <a:t>hive_sql</a:t>
            </a:r>
            <a:r>
              <a:rPr lang="en-US" altLang="zh-CN" sz="1600" dirty="0">
                <a:latin typeface="微软雅黑 Light" panose="020B0502040204020203" pitchFamily="34" charset="-122"/>
                <a:ea typeface="宋体" panose="02010600030101010101" pitchFamily="2" charset="-122"/>
                <a:cs typeface="Times New Roman" panose="02020603050405020304" pitchFamily="18" charset="0"/>
              </a:rPr>
              <a:t>/</a:t>
            </a:r>
            <a:r>
              <a:rPr lang="en-US" altLang="zh-CN" sz="1600" dirty="0" err="1">
                <a:latin typeface="微软雅黑 Light" panose="020B0502040204020203" pitchFamily="34" charset="-122"/>
                <a:ea typeface="宋体" panose="02010600030101010101" pitchFamily="2" charset="-122"/>
                <a:cs typeface="Times New Roman" panose="02020603050405020304" pitchFamily="18" charset="0"/>
              </a:rPr>
              <a:t>web_log_detail.sql</a:t>
            </a:r>
            <a:r>
              <a:rPr lang="en-US" altLang="zh-CN" sz="1800" dirty="0">
                <a:solidFill>
                  <a:srgbClr val="808080"/>
                </a:solidFill>
                <a:effectLst/>
                <a:latin typeface="Courier New" panose="02070309020205020404" pitchFamily="49" charset="0"/>
              </a:rPr>
              <a:t>'</a:t>
            </a:r>
            <a:endParaRPr lang="en-US" altLang="zh-CN" dirty="0">
              <a:effectLst/>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614029" y="906093"/>
            <a:ext cx="10518258" cy="455894"/>
          </a:xfrm>
          <a:prstGeom prst="rect">
            <a:avLst/>
          </a:prstGeom>
          <a:noFill/>
        </p:spPr>
        <p:txBody>
          <a:bodyPr wrap="square">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mn-cs"/>
            </a:endParaRPr>
          </a:p>
        </p:txBody>
      </p:sp>
      <p:sp>
        <p:nvSpPr>
          <p:cNvPr id="7" name="文本框 6"/>
          <p:cNvSpPr txBox="1"/>
          <p:nvPr/>
        </p:nvSpPr>
        <p:spPr>
          <a:xfrm>
            <a:off x="466946" y="1009167"/>
            <a:ext cx="11258107" cy="323165"/>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基础指标分析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646038"/>
            <a:ext cx="11258107" cy="3046988"/>
          </a:xfrm>
          <a:prstGeom prst="rect">
            <a:avLst/>
          </a:prstGeom>
          <a:solidFill>
            <a:srgbClr val="FFFFE4"/>
          </a:solidFill>
          <a:ln>
            <a:solidFill>
              <a:schemeClr val="tx1"/>
            </a:solidFill>
          </a:ln>
        </p:spPr>
        <p:txBody>
          <a:bodyPr wrap="square">
            <a:spAutoFit/>
          </a:bodyPr>
          <a:lstStyle/>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浏览页面次数</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valid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独立访客</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uv</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valid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访问次数</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vv</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基础指标分析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765544" y="1214832"/>
            <a:ext cx="11258107" cy="5355312"/>
          </a:xfrm>
          <a:prstGeom prst="rect">
            <a:avLst/>
          </a:prstGeom>
          <a:solidFill>
            <a:srgbClr val="FFFFE4"/>
          </a:solidFill>
          <a:ln>
            <a:solidFill>
              <a:schemeClr val="tx1"/>
            </a:solidFill>
          </a:ln>
        </p:spPr>
        <p:txBody>
          <a:bodyPr wrap="square">
            <a:spAutoFit/>
          </a:bodyPr>
          <a:lstStyle/>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基础指标入库</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app_webflow_basic_info</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app_webflow_basic_info</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partitioned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允许笛卡尔积</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spark</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sql</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crossJoin</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enabled</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true</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app_webflow_basic_info</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796128"/>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基础指标分析</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多维度分析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204698"/>
            <a:ext cx="11258107" cy="5078313"/>
          </a:xfrm>
          <a:prstGeom prst="rect">
            <a:avLst/>
          </a:prstGeom>
          <a:solidFill>
            <a:srgbClr val="FFFFE4"/>
          </a:solidFill>
          <a:ln>
            <a:solidFill>
              <a:schemeClr val="tx1"/>
            </a:solidFill>
          </a:ln>
        </p:spPr>
        <p:txBody>
          <a:bodyPr wrap="square">
            <a:spAutoFit/>
          </a:bodyPr>
          <a:lstStyle/>
          <a:p>
            <a:r>
              <a:rPr lang="en-US" altLang="zh-CN"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a:t>
            </a:r>
            <a:r>
              <a:rPr lang="zh-CN" altLang="zh-CN" dirty="0">
                <a:solidFill>
                  <a:srgbClr val="008000"/>
                </a:solidFill>
                <a:latin typeface="Courier New" panose="02070309020205020404" pitchFamily="49" charset="0"/>
                <a:ea typeface="宋体" panose="02010600030101010101" pitchFamily="2" charset="-122"/>
                <a:cs typeface="Times New Roman" panose="02020603050405020304" pitchFamily="18" charset="0"/>
              </a:rPr>
              <a:t>计算该处理批次（一天）中的各小时</a:t>
            </a:r>
            <a:r>
              <a:rPr lang="en-US" altLang="zh-CN" dirty="0" err="1">
                <a:solidFill>
                  <a:srgbClr val="008000"/>
                </a:solidFill>
                <a:latin typeface="Courier New" panose="02070309020205020404" pitchFamily="49" charset="0"/>
                <a:ea typeface="宋体" panose="02010600030101010101" pitchFamily="2" charset="-122"/>
                <a:cs typeface="Times New Roman" panose="02020603050405020304" pitchFamily="18" charset="0"/>
              </a:rPr>
              <a:t>pvs</a:t>
            </a:r>
            <a:endParaRPr lang="zh-CN" altLang="zh-CN" dirty="0">
              <a:solidFill>
                <a:srgbClr val="008000"/>
              </a:solidFill>
              <a:latin typeface="Courier New" panose="02070309020205020404" pitchFamily="49" charset="0"/>
              <a:ea typeface="宋体" panose="02010600030101010101" pitchFamily="2"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app_pvs_everyhour_oneday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app_pvs_everyhour_oneday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partitioned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 string</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app_pvs_everyhour_oneday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partition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hour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计算每天的</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pvs</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app_pvs_everyday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app_pvs_everyday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app_pvs_everyday</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t>
            </a:r>
            <a:r>
              <a:rPr lang="en-US" altLang="zh-CN"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dw.dw</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_weblog_detail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month</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lang="zh-CN" altLang="en-US" b="1" dirty="0">
                <a:solidFill>
                  <a:prstClr val="black"/>
                </a:solidFill>
                <a:latin typeface="微软雅黑" panose="020B0503020204020204" pitchFamily="34" charset="-122"/>
                <a:ea typeface="宋体" panose="02010600030101010101" pitchFamily="2" charset="-122"/>
                <a:cs typeface="宋体" panose="02010600030101010101" pitchFamily="2" charset="-122"/>
              </a:rPr>
              <a:t>复合</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指标分析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619125" y="1190306"/>
            <a:ext cx="11258107" cy="5509200"/>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复合指标统计分析</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人均浏览页数（平均访问深度）</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需求描述：统计今日所有来访者平均请求的页面数。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总页面请求数</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去重总人数</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uv</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web_log_app.app_avgpv_user_everyday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web_log_app.app_avgpv_user_everyday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avgpv</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方式一：</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web_log_app.app_avgpv_user_everyday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uv</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web_log_app.app_webflow_basic_info</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方式二：</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web_log_app.app_avgpv_user_everyday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remote_addr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b</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复合</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指标分析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435636"/>
            <a:ext cx="11258107" cy="5016758"/>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平均访问时长</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平均每次访问（会话）在网站上的停留时间。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体现网站对访客的吸引程度。</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平均访问时长</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访问总时长</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访问次数。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先计算每次会话的停留时长</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page_staylong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web_staylong</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ods_click_pageviews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计算平均访问时长</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web_staylong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page_staylong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web_staylong</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ods_click_pageviews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session</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复合</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指标分析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332331"/>
            <a:ext cx="11258107" cy="4401205"/>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跳出率</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跳出率是指用户到网站上仅浏览了一个页面就离开的访问次数与所有访问次数的百分比。</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是评价网站性能的重要指标。</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hadoop</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-mahout-roadmap/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页面跳出率</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总的访问次数</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vv</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vvs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app_webflow_basic_info</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浏览</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hadoop</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-mahout-roadmap/</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一个页面</a:t>
            </a:r>
            <a:r>
              <a:rPr lang="zh-CN" altLang="zh-CN" sz="1400" dirty="0">
                <a:solidFill>
                  <a:srgbClr val="008000"/>
                </a:solidFill>
                <a:effectLst/>
                <a:latin typeface="微软雅黑 Light" panose="020B0502040204020203" pitchFamily="34" charset="-122"/>
                <a:ea typeface="Courier New" panose="02070309020205020404" pitchFamily="49" charset="0"/>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并且离开的人数</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pagevisits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outpage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hadoop</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-mahout-roadmap/"</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合并计算结果：</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nums</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vvs</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100</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web_log_app.app_webflow_basic_info</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web_log_ods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ods_click_stream_visits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rPr>
              <a:t>and</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err="1">
                <a:solidFill>
                  <a:srgbClr val="000000"/>
                </a:solidFill>
                <a:effectLst/>
                <a:latin typeface="Courier New" panose="02070309020205020404" pitchFamily="49" charset="0"/>
                <a:ea typeface="宋体" panose="02010600030101010101" pitchFamily="2" charset="-122"/>
              </a:rPr>
              <a:t>pagevisits</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80"/>
                </a:solidFill>
                <a:effectLst/>
                <a:latin typeface="Courier New" panose="02070309020205020404" pitchFamily="49" charset="0"/>
                <a:ea typeface="宋体" panose="02010600030101010101" pitchFamily="2" charset="-122"/>
              </a:rPr>
              <a:t>=</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a:solidFill>
                  <a:srgbClr val="FF8000"/>
                </a:solidFill>
                <a:effectLst/>
                <a:latin typeface="Courier New" panose="02070309020205020404" pitchFamily="49" charset="0"/>
                <a:ea typeface="宋体" panose="02010600030101010101" pitchFamily="2" charset="-122"/>
              </a:rPr>
              <a:t>1</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FF"/>
                </a:solidFill>
                <a:effectLst/>
                <a:latin typeface="Courier New" panose="02070309020205020404" pitchFamily="49" charset="0"/>
                <a:ea typeface="宋体" panose="02010600030101010101" pitchFamily="2" charset="-122"/>
              </a:rPr>
              <a:t>and</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err="1">
                <a:solidFill>
                  <a:srgbClr val="000000"/>
                </a:solidFill>
                <a:effectLst/>
                <a:latin typeface="Courier New" panose="02070309020205020404" pitchFamily="49" charset="0"/>
                <a:ea typeface="宋体" panose="02010600030101010101" pitchFamily="2" charset="-122"/>
              </a:rPr>
              <a:t>outpage</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80"/>
                </a:solidFill>
                <a:effectLst/>
                <a:latin typeface="Courier New" panose="02070309020205020404" pitchFamily="49" charset="0"/>
                <a:ea typeface="宋体" panose="02010600030101010101" pitchFamily="2" charset="-122"/>
              </a:rPr>
              <a:t>=</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a:solidFill>
                  <a:srgbClr val="808080"/>
                </a:solidFill>
                <a:effectLst/>
                <a:latin typeface="Courier New" panose="02070309020205020404" pitchFamily="49" charset="0"/>
                <a:ea typeface="宋体" panose="02010600030101010101" pitchFamily="2" charset="-122"/>
              </a:rPr>
              <a:t>"/</a:t>
            </a:r>
            <a:r>
              <a:rPr lang="en-US" altLang="zh-CN" sz="1400" dirty="0" err="1">
                <a:solidFill>
                  <a:srgbClr val="808080"/>
                </a:solidFill>
                <a:effectLst/>
                <a:latin typeface="Courier New" panose="02070309020205020404" pitchFamily="49" charset="0"/>
                <a:ea typeface="宋体" panose="02010600030101010101" pitchFamily="2" charset="-122"/>
              </a:rPr>
              <a:t>hadoop</a:t>
            </a:r>
            <a:r>
              <a:rPr lang="en-US" altLang="zh-CN" sz="1400" dirty="0">
                <a:solidFill>
                  <a:srgbClr val="808080"/>
                </a:solidFill>
                <a:effectLst/>
                <a:latin typeface="Courier New" panose="02070309020205020404" pitchFamily="49" charset="0"/>
                <a:ea typeface="宋体" panose="02010600030101010101" pitchFamily="2" charset="-122"/>
              </a:rPr>
              <a:t>-mahout-roadmap/"</a:t>
            </a:r>
            <a:r>
              <a:rPr lang="en-US" altLang="zh-CN" sz="1400" b="1" dirty="0">
                <a:solidFill>
                  <a:srgbClr val="000080"/>
                </a:solidFill>
                <a:effectLst/>
                <a:latin typeface="Courier New" panose="02070309020205020404" pitchFamily="49" charset="0"/>
                <a:ea typeface="宋体" panose="02010600030101010101" pitchFamily="2" charset="-122"/>
              </a:rPr>
              <a:t>)</a:t>
            </a:r>
            <a:r>
              <a:rPr lang="en-US" altLang="zh-CN" sz="1400" dirty="0">
                <a:solidFill>
                  <a:srgbClr val="000000"/>
                </a:solidFill>
                <a:effectLst/>
                <a:latin typeface="Courier New" panose="02070309020205020404" pitchFamily="49" charset="0"/>
                <a:ea typeface="宋体" panose="02010600030101010101" pitchFamily="2" charset="-122"/>
              </a:rPr>
              <a:t> b</a:t>
            </a:r>
            <a:r>
              <a:rPr lang="en-US" altLang="zh-CN" sz="1400" b="1" dirty="0">
                <a:solidFill>
                  <a:srgbClr val="000080"/>
                </a:solidFill>
                <a:effectLst/>
                <a:latin typeface="Courier New" panose="02070309020205020404" pitchFamily="49" charset="0"/>
                <a:ea typeface="宋体" panose="02010600030101010101" pitchFamily="2" charset="-122"/>
              </a:rPr>
              <a:t>;</a:t>
            </a: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778333"/>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lang="zh-CN" altLang="en-US" b="1" dirty="0">
                <a:solidFill>
                  <a:prstClr val="black"/>
                </a:solidFill>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solidFill>
                  <a:prstClr val="black"/>
                </a:solidFill>
                <a:latin typeface="微软雅黑" panose="020B0503020204020204" pitchFamily="34" charset="-122"/>
                <a:ea typeface="宋体" panose="02010600030101010101" pitchFamily="2" charset="-122"/>
                <a:cs typeface="宋体" panose="02010600030101010101" pitchFamily="2" charset="-122"/>
              </a:rPr>
              <a:t>-</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topn</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166166"/>
            <a:ext cx="11258107" cy="5447645"/>
          </a:xfrm>
          <a:prstGeom prst="rect">
            <a:avLst/>
          </a:prstGeom>
          <a:solidFill>
            <a:srgbClr val="FFFFE4"/>
          </a:solidFill>
          <a:ln>
            <a:solidFill>
              <a:schemeClr val="tx1"/>
            </a:solidFill>
          </a:ln>
        </p:spPr>
        <p:txBody>
          <a:bodyPr wrap="square">
            <a:spAutoFit/>
          </a:bodyPr>
          <a:lstStyle/>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热门页面统计</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统计最热门的页面</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top10</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app_hotpages_everyday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app_hotpages_everyday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string</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pvs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app_hotpages_everyday</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having</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desc</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方式</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app_hotpages_everyday</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RANK</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OVER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desc</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request_counts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dw_weblog_detail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'2021-02-01'</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having</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request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&lt;=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维度表</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15" name="文本框 14"/>
          <p:cNvSpPr txBox="1"/>
          <p:nvPr/>
        </p:nvSpPr>
        <p:spPr>
          <a:xfrm>
            <a:off x="854351" y="815876"/>
            <a:ext cx="9375084" cy="230832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维度表示你要对数据进行分析时所用的一个量</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 </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比如你要分析产品销售情况</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 </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你可以选择按类别来进行分析</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或按区域来分析</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 </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这样的 “按</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分析“ 就构成一个维度。</a:t>
            </a:r>
            <a:endPar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对于物体属性描述的表，例如商品信息表，城市信息表，时间维度表等。</a:t>
            </a:r>
            <a:endPar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事实表的特征：表里没有存放实际的内容，他是一堆主键的集合，这些</a:t>
            </a:r>
            <a:r>
              <a:rPr kumimoji="0" lang="en-US" altLang="zh-CN"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ID</a:t>
            </a:r>
            <a:r>
              <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rPr>
              <a:t>分别能对应到维度表中的一条记录。事实表包含了与各维度表相关联的外键，可与维度表关联。事实表的度量通常是数值类型，且记录数会不断增加，表数据规模迅速增长。</a:t>
            </a:r>
            <a:endPar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srgbClr val="222222"/>
              </a:solidFill>
              <a:effectLst/>
              <a:uLnTx/>
              <a:uFillTx/>
              <a:latin typeface="PingFang SC"/>
              <a:ea typeface="阿里巴巴普惠体" panose="00020600040101010101"/>
              <a:cs typeface="+mn-cs"/>
            </a:endParaRPr>
          </a:p>
        </p:txBody>
      </p:sp>
      <p:pic>
        <p:nvPicPr>
          <p:cNvPr id="10" name="图片 9"/>
          <p:cNvPicPr/>
          <p:nvPr/>
        </p:nvPicPr>
        <p:blipFill>
          <a:blip r:embed="rId1">
            <a:extLst>
              <a:ext uri="{28A0092B-C50C-407E-A947-70E740481C1C}">
                <a14:useLocalDpi xmlns:a14="http://schemas.microsoft.com/office/drawing/2010/main" val="0"/>
              </a:ext>
            </a:extLst>
          </a:blip>
          <a:srcRect/>
          <a:stretch>
            <a:fillRect/>
          </a:stretch>
        </p:blipFill>
        <p:spPr bwMode="auto">
          <a:xfrm>
            <a:off x="2276061" y="3276600"/>
            <a:ext cx="5605670" cy="3193774"/>
          </a:xfrm>
          <a:prstGeom prst="rect">
            <a:avLst/>
          </a:prstGeom>
          <a:noFill/>
          <a:ln>
            <a:noFill/>
          </a:ln>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784830"/>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R="0" lvl="0" algn="just" defTabSz="914400" rtl="0" eaLnBrk="1" fontAlgn="auto" latinLnBrk="0" hangingPunct="1">
              <a:lnSpc>
                <a:spcPts val="1800"/>
              </a:lnSpc>
              <a:spcBef>
                <a:spcPts val="0"/>
              </a:spcBef>
              <a:spcAft>
                <a:spcPts val="0"/>
              </a:spcAft>
              <a:buClrTx/>
              <a:buSzTx/>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5" name="文本框 14"/>
          <p:cNvSpPr txBox="1"/>
          <p:nvPr/>
        </p:nvSpPr>
        <p:spPr>
          <a:xfrm>
            <a:off x="971549" y="1461135"/>
            <a:ext cx="10487025" cy="1531445"/>
          </a:xfrm>
          <a:prstGeom prst="rect">
            <a:avLst/>
          </a:prstGeom>
          <a:noFill/>
        </p:spPr>
        <p:txBody>
          <a:bodyPr wrap="square">
            <a:spAutoFit/>
          </a:bodyPr>
          <a:lstStyle/>
          <a:p>
            <a:pPr indent="304800" algn="just">
              <a:lnSpc>
                <a:spcPct val="150000"/>
              </a:lnSpc>
            </a:pPr>
            <a:r>
              <a:rPr lang="zh-CN" altLang="zh-CN" sz="1600" kern="1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转化，指网站业务流程中的一个封闭渠道，引导用户按照流程最终实现业务目标</a:t>
            </a:r>
            <a:r>
              <a:rPr lang="zh-CN" altLang="zh-CN" sz="1600" kern="100" dirty="0">
                <a:effectLst/>
                <a:latin typeface="阿里巴巴普惠体" panose="00020600040101010101"/>
                <a:ea typeface="宋体" panose="02010600030101010101" pitchFamily="2" charset="-122"/>
                <a:cs typeface="Times New Roman" panose="02020603050405020304" pitchFamily="18" charset="0"/>
              </a:rPr>
              <a:t>（比如商品成交）；</a:t>
            </a:r>
            <a:r>
              <a:rPr lang="zh-CN" altLang="zh-CN" sz="1600" kern="1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在这个渠道中，我们希望访问者一路向前，不要回头也不要离开，直到完成转化目标</a:t>
            </a:r>
            <a:r>
              <a:rPr lang="zh-CN" altLang="zh-CN" sz="1600" kern="100" dirty="0">
                <a:effectLst/>
                <a:latin typeface="阿里巴巴普惠体" panose="00020600040101010101"/>
                <a:ea typeface="宋体" panose="02010600030101010101" pitchFamily="2" charset="-122"/>
                <a:cs typeface="Times New Roman" panose="02020603050405020304" pitchFamily="18" charset="0"/>
              </a:rPr>
              <a:t>。</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漏斗模型则是指进入渠道的用户在各环节递进过程中逐渐流失的形象描述。</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indent="304800" algn="just">
              <a:lnSpc>
                <a:spcPct val="150000"/>
              </a:lnSpc>
            </a:pPr>
            <a:endParaRPr lang="zh-CN" altLang="zh-CN" sz="1600" kern="100" dirty="0">
              <a:effectLst/>
              <a:latin typeface="阿里巴巴普惠体" panose="00020600040101010101"/>
              <a:ea typeface="宋体" panose="02010600030101010101" pitchFamily="2" charset="-122"/>
              <a:cs typeface="Times New Roman" panose="02020603050405020304" pitchFamily="18" charset="0"/>
            </a:endParaRPr>
          </a:p>
        </p:txBody>
      </p:sp>
      <p:pic>
        <p:nvPicPr>
          <p:cNvPr id="16" name="图片 15"/>
          <p:cNvPicPr/>
          <p:nvPr/>
        </p:nvPicPr>
        <p:blipFill>
          <a:blip r:embed="rId1">
            <a:extLst>
              <a:ext uri="{28A0092B-C50C-407E-A947-70E740481C1C}">
                <a14:useLocalDpi xmlns:a14="http://schemas.microsoft.com/office/drawing/2010/main" val="0"/>
              </a:ext>
            </a:extLst>
          </a:blip>
          <a:srcRect/>
          <a:stretch>
            <a:fillRect/>
          </a:stretch>
        </p:blipFill>
        <p:spPr bwMode="auto">
          <a:xfrm>
            <a:off x="1310640" y="2940604"/>
            <a:ext cx="3166110" cy="2708791"/>
          </a:xfrm>
          <a:prstGeom prst="rect">
            <a:avLst/>
          </a:prstGeom>
          <a:noFill/>
          <a:ln>
            <a:noFill/>
          </a:ln>
          <a:effectLst/>
        </p:spPr>
      </p:pic>
      <p:pic>
        <p:nvPicPr>
          <p:cNvPr id="19" name="图片 18"/>
          <p:cNvPicPr/>
          <p:nvPr/>
        </p:nvPicPr>
        <p:blipFill>
          <a:blip r:embed="rId2"/>
          <a:stretch>
            <a:fillRect/>
          </a:stretch>
        </p:blipFill>
        <p:spPr>
          <a:xfrm>
            <a:off x="5617845" y="3008375"/>
            <a:ext cx="3413760" cy="3116580"/>
          </a:xfrm>
          <a:prstGeom prst="rect">
            <a:avLst/>
          </a:prstGeom>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553998"/>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2" name="文本框 11"/>
          <p:cNvSpPr txBox="1"/>
          <p:nvPr/>
        </p:nvSpPr>
        <p:spPr>
          <a:xfrm>
            <a:off x="-139332" y="1259556"/>
            <a:ext cx="7416431" cy="330155"/>
          </a:xfrm>
          <a:prstGeom prst="rect">
            <a:avLst/>
          </a:prstGeom>
          <a:noFill/>
        </p:spPr>
        <p:txBody>
          <a:bodyPr wrap="square">
            <a:spAutoFit/>
          </a:bodyPr>
          <a:lstStyle/>
          <a:p>
            <a:pPr marL="1200150" lvl="2" indent="-285750">
              <a:lnSpc>
                <a:spcPct val="120000"/>
              </a:lnSpc>
              <a:spcBef>
                <a:spcPts val="1300"/>
              </a:spcBef>
              <a:spcAft>
                <a:spcPts val="1300"/>
              </a:spcAft>
              <a:buFont typeface="Wingdings" panose="05000000000000000000" pitchFamily="2" charset="2"/>
              <a:buChar char="Ø"/>
            </a:pPr>
            <a:r>
              <a:rPr lang="zh-CN" altLang="zh-CN" sz="1400" b="1" kern="100" dirty="0">
                <a:effectLst/>
                <a:latin typeface="Calibri" panose="020F0502020204030204" pitchFamily="34" charset="0"/>
                <a:ea typeface="宋体" panose="02010600030101010101" pitchFamily="2" charset="-122"/>
                <a:cs typeface="Times New Roman" panose="02020603050405020304" pitchFamily="18" charset="0"/>
              </a:rPr>
              <a:t>需求分析</a:t>
            </a:r>
            <a:endParaRPr lang="zh-CN" altLang="zh-CN" sz="1400" b="1" kern="100" dirty="0">
              <a:effectLst/>
              <a:latin typeface="Calibri" panose="020F0502020204030204" pitchFamily="34" charset="0"/>
              <a:ea typeface="宋体" panose="02010600030101010101" pitchFamily="2" charset="-122"/>
              <a:cs typeface="Times New Roman" panose="02020603050405020304" pitchFamily="18" charset="0"/>
            </a:endParaRPr>
          </a:p>
        </p:txBody>
      </p:sp>
      <p:sp>
        <p:nvSpPr>
          <p:cNvPr id="17" name="文本框 16"/>
          <p:cNvSpPr txBox="1"/>
          <p:nvPr/>
        </p:nvSpPr>
        <p:spPr>
          <a:xfrm>
            <a:off x="1184090" y="1651971"/>
            <a:ext cx="8929687" cy="338554"/>
          </a:xfrm>
          <a:prstGeom prst="rect">
            <a:avLst/>
          </a:prstGeom>
          <a:noFill/>
        </p:spPr>
        <p:txBody>
          <a:bodyPr wrap="square">
            <a:spAutoFit/>
          </a:bodyPr>
          <a:lstStyle/>
          <a:p>
            <a:r>
              <a:rPr lang="zh-CN"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在一条指定的业务流程中，</a:t>
            </a:r>
            <a:r>
              <a:rPr lang="zh-CN" altLang="en-US"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求出</a:t>
            </a:r>
            <a:r>
              <a:rPr lang="zh-CN"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各个步骤的完成人数及相对上一个步骤的百分比</a:t>
            </a:r>
            <a:r>
              <a:rPr lang="zh-CN" altLang="zh-CN" sz="1600" dirty="0">
                <a:effectLst/>
                <a:latin typeface="阿里巴巴普惠体" panose="00020600040101010101"/>
                <a:ea typeface="宋体" panose="02010600030101010101" pitchFamily="2" charset="-122"/>
                <a:cs typeface="Times New Roman" panose="02020603050405020304" pitchFamily="18" charset="0"/>
              </a:rPr>
              <a:t>。</a:t>
            </a:r>
            <a:endParaRPr lang="zh-CN" altLang="en-US" sz="1600" dirty="0">
              <a:latin typeface="阿里巴巴普惠体" panose="00020600040101010101"/>
            </a:endParaRPr>
          </a:p>
        </p:txBody>
      </p:sp>
      <p:graphicFrame>
        <p:nvGraphicFramePr>
          <p:cNvPr id="9" name="表格 9"/>
          <p:cNvGraphicFramePr>
            <a:graphicFrameLocks noGrp="1"/>
          </p:cNvGraphicFramePr>
          <p:nvPr/>
        </p:nvGraphicFramePr>
        <p:xfrm>
          <a:off x="1018279" y="2249758"/>
          <a:ext cx="8128000" cy="1854200"/>
        </p:xfrm>
        <a:graphic>
          <a:graphicData uri="http://schemas.openxmlformats.org/drawingml/2006/table">
            <a:tbl>
              <a:tblPr firstRow="1" bandRow="1">
                <a:tableStyleId>{5C22544A-7EE6-4342-B048-85BDC9FD1C3A}</a:tableStyleId>
              </a:tblPr>
              <a:tblGrid>
                <a:gridCol w="2032000"/>
                <a:gridCol w="2032000"/>
                <a:gridCol w="2032000"/>
                <a:gridCol w="2032000"/>
              </a:tblGrid>
              <a:tr h="370840">
                <a:tc>
                  <a:txBody>
                    <a:bodyPr/>
                    <a:lstStyle/>
                    <a:p>
                      <a:r>
                        <a:rPr lang="en-US" altLang="zh-CN" sz="1600" dirty="0">
                          <a:latin typeface="阿里巴巴普惠体" panose="00020600040101010101"/>
                        </a:rPr>
                        <a:t>Step</a:t>
                      </a:r>
                      <a:endParaRPr lang="zh-CN" altLang="en-US" sz="1600" dirty="0">
                        <a:latin typeface="阿里巴巴普惠体" panose="00020600040101010101"/>
                      </a:endParaRPr>
                    </a:p>
                  </a:txBody>
                  <a:tcPr/>
                </a:tc>
                <a:tc>
                  <a:txBody>
                    <a:bodyPr/>
                    <a:lstStyle/>
                    <a:p>
                      <a:r>
                        <a:rPr lang="en-US" altLang="zh-CN" sz="1600" dirty="0">
                          <a:latin typeface="阿里巴巴普惠体" panose="00020600040101010101"/>
                        </a:rPr>
                        <a:t>numbs</a:t>
                      </a:r>
                      <a:endParaRPr lang="zh-CN" altLang="en-US" sz="1600" dirty="0">
                        <a:latin typeface="阿里巴巴普惠体" panose="00020600040101010101"/>
                      </a:endParaRPr>
                    </a:p>
                  </a:txBody>
                  <a:tcPr/>
                </a:tc>
                <a:tc>
                  <a:txBody>
                    <a:bodyPr/>
                    <a:lstStyle/>
                    <a:p>
                      <a:r>
                        <a:rPr lang="en-US" altLang="zh-CN" sz="1600" dirty="0">
                          <a:latin typeface="阿里巴巴普惠体" panose="00020600040101010101"/>
                        </a:rPr>
                        <a:t> </a:t>
                      </a:r>
                      <a:r>
                        <a:rPr lang="en-US" altLang="zh-CN" sz="1600" dirty="0" err="1">
                          <a:latin typeface="阿里巴巴普惠体" panose="00020600040101010101"/>
                        </a:rPr>
                        <a:t>abs_rate</a:t>
                      </a:r>
                      <a:r>
                        <a:rPr lang="en-US" altLang="zh-CN" sz="1600" dirty="0">
                          <a:latin typeface="阿里巴巴普惠体" panose="00020600040101010101"/>
                        </a:rPr>
                        <a:t> </a:t>
                      </a:r>
                      <a:endParaRPr lang="zh-CN" altLang="en-US" sz="1600" dirty="0">
                        <a:latin typeface="阿里巴巴普惠体" panose="00020600040101010101"/>
                      </a:endParaRPr>
                    </a:p>
                  </a:txBody>
                  <a:tcPr/>
                </a:tc>
                <a:tc>
                  <a:txBody>
                    <a:bodyPr/>
                    <a:lstStyle/>
                    <a:p>
                      <a:r>
                        <a:rPr lang="en-US" altLang="zh-CN" sz="1600" dirty="0" err="1">
                          <a:latin typeface="阿里巴巴普惠体" panose="00020600040101010101"/>
                        </a:rPr>
                        <a:t>leakage_rate</a:t>
                      </a:r>
                      <a:r>
                        <a:rPr lang="en-US" altLang="zh-CN" sz="1600" dirty="0">
                          <a:latin typeface="阿里巴巴普惠体" panose="00020600040101010101"/>
                        </a:rPr>
                        <a:t> </a:t>
                      </a:r>
                      <a:endParaRPr lang="zh-CN" altLang="en-US" sz="1600" dirty="0">
                        <a:latin typeface="阿里巴巴普惠体" panose="00020600040101010101"/>
                      </a:endParaRPr>
                    </a:p>
                  </a:txBody>
                  <a:tcPr/>
                </a:tc>
              </a:tr>
              <a:tr h="370840">
                <a:tc>
                  <a:txBody>
                    <a:bodyPr/>
                    <a:lstStyle/>
                    <a:p>
                      <a:r>
                        <a:rPr lang="en-US" altLang="zh-CN" sz="1600" dirty="0"/>
                        <a:t>1</a:t>
                      </a:r>
                      <a:endParaRPr lang="zh-CN" altLang="en-US" sz="1600" dirty="0"/>
                    </a:p>
                  </a:txBody>
                  <a:tcPr/>
                </a:tc>
                <a:tc>
                  <a:txBody>
                    <a:bodyPr/>
                    <a:lstStyle/>
                    <a:p>
                      <a:r>
                        <a:rPr lang="en-US" altLang="zh-CN" sz="1600" dirty="0"/>
                        <a:t>10000</a:t>
                      </a:r>
                      <a:endParaRPr lang="zh-CN" altLang="en-US" sz="1600" dirty="0"/>
                    </a:p>
                  </a:txBody>
                  <a:tcPr/>
                </a:tc>
                <a:tc>
                  <a:txBody>
                    <a:bodyPr/>
                    <a:lstStyle/>
                    <a:p>
                      <a:r>
                        <a:rPr lang="en-US" altLang="zh-CN" sz="1600" dirty="0"/>
                        <a:t>100%</a:t>
                      </a:r>
                      <a:endParaRPr lang="zh-CN" altLang="en-US" sz="1600" dirty="0"/>
                    </a:p>
                  </a:txBody>
                  <a:tcPr/>
                </a:tc>
                <a:tc>
                  <a:txBody>
                    <a:bodyPr/>
                    <a:lstStyle/>
                    <a:p>
                      <a:r>
                        <a:rPr lang="en-US" altLang="zh-CN" sz="1600" dirty="0"/>
                        <a:t>-</a:t>
                      </a:r>
                      <a:endParaRPr lang="zh-CN" altLang="en-US" sz="1600" dirty="0"/>
                    </a:p>
                  </a:txBody>
                  <a:tcPr/>
                </a:tc>
              </a:tr>
              <a:tr h="370840">
                <a:tc>
                  <a:txBody>
                    <a:bodyPr/>
                    <a:lstStyle/>
                    <a:p>
                      <a:r>
                        <a:rPr lang="en-US" altLang="zh-CN" sz="1600" dirty="0"/>
                        <a:t>2</a:t>
                      </a:r>
                      <a:endParaRPr lang="zh-CN" altLang="en-US" sz="1600" dirty="0"/>
                    </a:p>
                  </a:txBody>
                  <a:tcPr/>
                </a:tc>
                <a:tc>
                  <a:txBody>
                    <a:bodyPr/>
                    <a:lstStyle/>
                    <a:p>
                      <a:r>
                        <a:rPr lang="en-US" altLang="zh-CN" sz="1600" dirty="0"/>
                        <a:t>4000</a:t>
                      </a:r>
                      <a:endParaRPr lang="zh-CN" altLang="en-US" sz="1600" dirty="0"/>
                    </a:p>
                  </a:txBody>
                  <a:tcPr/>
                </a:tc>
                <a:tc>
                  <a:txBody>
                    <a:bodyPr/>
                    <a:lstStyle/>
                    <a:p>
                      <a:r>
                        <a:rPr lang="en-US" altLang="zh-CN" sz="1600" dirty="0"/>
                        <a:t>40%</a:t>
                      </a:r>
                      <a:endParaRPr lang="zh-CN" altLang="en-US" sz="1600" dirty="0"/>
                    </a:p>
                  </a:txBody>
                  <a:tcPr/>
                </a:tc>
                <a:tc>
                  <a:txBody>
                    <a:bodyPr/>
                    <a:lstStyle/>
                    <a:p>
                      <a:r>
                        <a:rPr lang="en-US" altLang="zh-CN" sz="1600" dirty="0"/>
                        <a:t>40%</a:t>
                      </a:r>
                      <a:endParaRPr lang="zh-CN" altLang="en-US" sz="1600" dirty="0"/>
                    </a:p>
                  </a:txBody>
                  <a:tcPr/>
                </a:tc>
              </a:tr>
              <a:tr h="370840">
                <a:tc>
                  <a:txBody>
                    <a:bodyPr/>
                    <a:lstStyle/>
                    <a:p>
                      <a:r>
                        <a:rPr lang="en-US" altLang="zh-CN" sz="1600" dirty="0"/>
                        <a:t>3</a:t>
                      </a:r>
                      <a:endParaRPr lang="zh-CN" altLang="en-US" sz="1600" dirty="0"/>
                    </a:p>
                  </a:txBody>
                  <a:tcPr/>
                </a:tc>
                <a:tc>
                  <a:txBody>
                    <a:bodyPr/>
                    <a:lstStyle/>
                    <a:p>
                      <a:r>
                        <a:rPr lang="en-US" altLang="zh-CN" sz="1600" dirty="0"/>
                        <a:t>2000</a:t>
                      </a:r>
                      <a:endParaRPr lang="zh-CN" altLang="en-US" sz="1600" dirty="0"/>
                    </a:p>
                  </a:txBody>
                  <a:tcPr/>
                </a:tc>
                <a:tc>
                  <a:txBody>
                    <a:bodyPr/>
                    <a:lstStyle/>
                    <a:p>
                      <a:r>
                        <a:rPr lang="en-US" altLang="zh-CN" sz="1600" dirty="0"/>
                        <a:t>20%</a:t>
                      </a:r>
                      <a:endParaRPr lang="zh-CN" altLang="en-US" sz="1600" dirty="0"/>
                    </a:p>
                  </a:txBody>
                  <a:tcPr/>
                </a:tc>
                <a:tc>
                  <a:txBody>
                    <a:bodyPr/>
                    <a:lstStyle/>
                    <a:p>
                      <a:r>
                        <a:rPr lang="en-US" altLang="zh-CN" sz="1600" dirty="0"/>
                        <a:t>50%</a:t>
                      </a:r>
                      <a:endParaRPr lang="zh-CN" altLang="en-US" sz="1600" dirty="0"/>
                    </a:p>
                  </a:txBody>
                  <a:tcPr/>
                </a:tc>
              </a:tr>
              <a:tr h="370840">
                <a:tc>
                  <a:txBody>
                    <a:bodyPr/>
                    <a:lstStyle/>
                    <a:p>
                      <a:r>
                        <a:rPr lang="en-US" altLang="zh-CN" sz="1600" dirty="0"/>
                        <a:t>4</a:t>
                      </a:r>
                      <a:endParaRPr lang="zh-CN" altLang="en-US" sz="1600" dirty="0"/>
                    </a:p>
                  </a:txBody>
                  <a:tcPr/>
                </a:tc>
                <a:tc>
                  <a:txBody>
                    <a:bodyPr/>
                    <a:lstStyle/>
                    <a:p>
                      <a:r>
                        <a:rPr lang="en-US" altLang="zh-CN" sz="1600" dirty="0"/>
                        <a:t>1000</a:t>
                      </a:r>
                      <a:endParaRPr lang="zh-CN" altLang="en-US" sz="1600" dirty="0"/>
                    </a:p>
                  </a:txBody>
                  <a:tcPr/>
                </a:tc>
                <a:tc>
                  <a:txBody>
                    <a:bodyPr/>
                    <a:lstStyle/>
                    <a:p>
                      <a:r>
                        <a:rPr lang="en-US" altLang="zh-CN" sz="1600" dirty="0"/>
                        <a:t>10%</a:t>
                      </a:r>
                      <a:endParaRPr lang="zh-CN" altLang="en-US" sz="1600" dirty="0"/>
                    </a:p>
                  </a:txBody>
                  <a:tcPr/>
                </a:tc>
                <a:tc>
                  <a:txBody>
                    <a:bodyPr/>
                    <a:lstStyle/>
                    <a:p>
                      <a:r>
                        <a:rPr lang="en-US" altLang="zh-CN" sz="1600" dirty="0"/>
                        <a:t>50%</a:t>
                      </a:r>
                      <a:endParaRPr lang="zh-CN" altLang="en-US" sz="1600" dirty="0"/>
                    </a:p>
                  </a:txBody>
                  <a:tcPr/>
                </a:tc>
              </a:tr>
            </a:tbl>
          </a:graphicData>
        </a:graphic>
      </p:graphicFrame>
      <p:sp>
        <p:nvSpPr>
          <p:cNvPr id="18" name="文本框 17"/>
          <p:cNvSpPr txBox="1"/>
          <p:nvPr/>
        </p:nvSpPr>
        <p:spPr>
          <a:xfrm>
            <a:off x="1018278" y="4470056"/>
            <a:ext cx="6647795" cy="1246495"/>
          </a:xfrm>
          <a:prstGeom prst="rect">
            <a:avLst/>
          </a:prstGeom>
          <a:noFill/>
        </p:spPr>
        <p:txBody>
          <a:bodyPr wrap="square">
            <a:spAutoFit/>
          </a:bodyPr>
          <a:lstStyle/>
          <a:p>
            <a:pPr algn="just">
              <a:lnSpc>
                <a:spcPts val="1800"/>
              </a:lnSpc>
            </a:pP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定义好业务流程中的页面标识，下例中的步骤为：</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18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Step1</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/item</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18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Step2</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/category</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18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Step3</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/index</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a:p>
            <a:pPr algn="just">
              <a:lnSpc>
                <a:spcPts val="1800"/>
              </a:lnSpc>
            </a:pPr>
            <a:r>
              <a:rPr lang="en-US" altLang="zh-CN" sz="1600" kern="100" dirty="0">
                <a:effectLst/>
                <a:latin typeface="宋体" panose="02010600030101010101" pitchFamily="2" charset="-122"/>
                <a:ea typeface="宋体" panose="02010600030101010101" pitchFamily="2" charset="-122"/>
                <a:cs typeface="Times New Roman" panose="02020603050405020304" pitchFamily="18" charset="0"/>
              </a:rPr>
              <a:t>Step4</a:t>
            </a:r>
            <a:r>
              <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rPr>
              <a:t>、</a:t>
            </a:r>
            <a:r>
              <a:rPr lang="en-US" altLang="zh-CN" sz="1600" kern="100" dirty="0">
                <a:effectLst/>
                <a:latin typeface="Calibri" panose="020F0502020204030204" pitchFamily="34" charset="0"/>
                <a:ea typeface="宋体" panose="02010600030101010101" pitchFamily="2" charset="-122"/>
                <a:cs typeface="Times New Roman" panose="02020603050405020304" pitchFamily="18" charset="0"/>
              </a:rPr>
              <a:t>  /order</a:t>
            </a:r>
            <a:endParaRPr lang="zh-CN" altLang="zh-CN" sz="1600" kern="100" dirty="0">
              <a:effectLst/>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8" name="Rectangle 5"/>
          <p:cNvSpPr>
            <a:spLocks noChangeArrowheads="1"/>
          </p:cNvSpPr>
          <p:nvPr/>
        </p:nvSpPr>
        <p:spPr bwMode="auto">
          <a:xfrm>
            <a:off x="765544" y="6117365"/>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文本框 6"/>
          <p:cNvSpPr txBox="1"/>
          <p:nvPr/>
        </p:nvSpPr>
        <p:spPr>
          <a:xfrm>
            <a:off x="466946" y="867141"/>
            <a:ext cx="11258107" cy="784830"/>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332331"/>
            <a:ext cx="11258107" cy="4985980"/>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load</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data</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local</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inpath</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'/export/data/</a:t>
            </a:r>
            <a:r>
              <a:rPr kumimoji="0" lang="en-US" altLang="zh-CN" sz="1600" b="0" i="0" u="none" strike="noStrike" kern="1200" cap="none" spc="0" normalizeH="0" baseline="0" noProof="0" dirty="0" err="1">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hivedatas</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/click-part-r-00000'</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overwrite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web_log_ods</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ods_click</a:t>
            </a:r>
            <a:r>
              <a:rPr kumimoji="0" lang="en-US" altLang="zh-CN" sz="1600" b="0" i="0" u="none" strike="noStrike" kern="1200" cap="none" spc="0" normalizeH="0" baseline="0" noProof="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_</a:t>
            </a:r>
            <a:r>
              <a:rPr kumimoji="0" lang="en-US" altLang="zh-CN" sz="1600" b="0" i="0" u="none" strike="noStrike" kern="1200" cap="none" spc="0" normalizeH="0" baseline="0" noProof="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pageviews2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partition</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'2021-02-01'</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、查询每一个步骤的总访问人数</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r>
              <a:rPr kumimoji="0" lang="zh-CN"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将多</a:t>
            </a:r>
            <a:r>
              <a:rPr kumimoji="0" lang="zh-CN"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zh-CN"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语句的结果集合并</a:t>
            </a:r>
            <a:r>
              <a:rPr kumimoji="0" lang="zh-CN"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为</a:t>
            </a:r>
            <a:r>
              <a:rPr kumimoji="0" lang="zh-CN"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一</a:t>
            </a:r>
            <a:r>
              <a:rPr kumimoji="0" lang="zh-CN"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Courier New" panose="02070309020205020404" pitchFamily="49" charset="0"/>
              </a:rPr>
              <a:t>个</a:t>
            </a:r>
            <a:r>
              <a:rPr kumimoji="0" lang="zh-CN"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Courier New" panose="02070309020205020404" pitchFamily="49" charset="0"/>
              </a:rPr>
              <a:t>独立的结果集</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web_log_app.app_oute_numbs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'step1'</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remote_addr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numbs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web_log_ods</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ods_click_pageviews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'2021-02-01'</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request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'/item%'</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'step2'</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remote_addr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numbs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web_log_ods</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ods_click_pageviews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'2021-02-01'</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request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'/category%'</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'step3'</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remote_addr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numbs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web_log_ods</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ods_click_pageviews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'2021-02-01'</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request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'/order%'</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union</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all</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'step4'</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count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distinct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remote_addr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numbs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web_log_ods</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ods_click_pageviews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dt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'2021-02-01'</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and</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request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like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'/index%'</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466946" y="867141"/>
            <a:ext cx="11258107" cy="784830"/>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332331"/>
            <a:ext cx="11258107" cy="2308324"/>
          </a:xfrm>
          <a:prstGeom prst="rect">
            <a:avLst/>
          </a:prstGeom>
          <a:solidFill>
            <a:srgbClr val="FFFFE4"/>
          </a:solidFill>
          <a:ln>
            <a:solidFill>
              <a:schemeClr val="tx1"/>
            </a:solidFill>
          </a:ln>
        </p:spPr>
        <p:txBody>
          <a:bodyPr wrap="square">
            <a:spAutoFit/>
          </a:bodyPr>
          <a:lstStyle/>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dw_oute_numbs</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dw_oute_numbs</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a:off x="533400" y="3954784"/>
            <a:ext cx="11569110" cy="1815882"/>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、查询每一步骤相对于路径起点人数的比例</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级联查询，自己跟自己</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inner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466946" y="867141"/>
            <a:ext cx="11258107" cy="784830"/>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332331"/>
            <a:ext cx="11258107" cy="5262979"/>
          </a:xfrm>
          <a:prstGeom prst="rect">
            <a:avLst/>
          </a:prstGeom>
          <a:solidFill>
            <a:srgbClr val="FFFFE4"/>
          </a:solidFill>
          <a:ln>
            <a:solidFill>
              <a:schemeClr val="tx1"/>
            </a:solidFill>
          </a:ln>
        </p:spPr>
        <p:txBody>
          <a:bodyPr wrap="square">
            <a:spAutoFit/>
          </a:bodyPr>
          <a:lstStyle/>
          <a:p>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自</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后结果如下图所</a:t>
            </a:r>
            <a:r>
              <a:rPr lang="zh-CN"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示</a:t>
            </a:r>
            <a:r>
              <a:rPr lang="zh-CN"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533400" y="725116"/>
            <a:ext cx="11258107" cy="784830"/>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0" marR="0" lvl="0" indent="0" algn="just" defTabSz="914400" rtl="0" eaLnBrk="1" fontAlgn="auto" latinLnBrk="0" hangingPunct="1">
              <a:lnSpc>
                <a:spcPts val="1800"/>
              </a:lnSpc>
              <a:spcBef>
                <a:spcPts val="0"/>
              </a:spcBef>
              <a:spcAft>
                <a:spcPts val="0"/>
              </a:spcAft>
              <a:buClrTx/>
              <a:buSzTx/>
              <a:buFontTx/>
              <a:buNone/>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789246" y="1259556"/>
            <a:ext cx="11258107" cy="5668218"/>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每一步的人数</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第一步的人数</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每一步相对起点人数比例</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abs_rate</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465"/>
              </a:spcBef>
              <a:spcAft>
                <a:spcPts val="465"/>
              </a:spcAft>
            </a:pP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web_log_app</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app_oute_numbs t1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web_log_app</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app_oute_numbs t2</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'step1'</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tmp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466946" y="830753"/>
            <a:ext cx="11258107" cy="323165"/>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703521" y="1153918"/>
            <a:ext cx="11258107" cy="4616648"/>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、查询每一步骤相对于上一步骤的漏出率</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首先通过自</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join</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表过滤出每一步跟上一步的记录</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inner</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zh-CN" altLang="zh-CN" sz="14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注意：</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zh-CN" altLang="zh-CN" sz="14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为</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Hive</a:t>
            </a:r>
            <a:r>
              <a:rPr lang="zh-CN" altLang="zh-CN" sz="14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内置函数</a:t>
            </a:r>
            <a:r>
              <a:rPr lang="zh-CN" altLang="zh-CN" sz="1400" dirty="0">
                <a:solidFill>
                  <a:srgbClr val="000000"/>
                </a:solidFill>
                <a:effectLst/>
                <a:latin typeface="微软雅黑 Light" panose="020B0502040204020203" pitchFamily="34" charset="-122"/>
                <a:ea typeface="Courier New" panose="02070309020205020404" pitchFamily="49" charset="0"/>
                <a:cs typeface="Times New Roman" panose="02020603050405020304" pitchFamily="18" charset="0"/>
              </a:rPr>
              <a:t> </a:t>
            </a:r>
            <a:r>
              <a:rPr lang="zh-CN" altLang="zh-CN" sz="14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类</a:t>
            </a:r>
            <a:r>
              <a:rPr lang="zh-CN" altLang="zh-CN" sz="14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型转换</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float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--1.0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'2016-05-22'</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--2016-05-22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step1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step2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1029</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step3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1028</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step4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1018</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466946" y="830753"/>
            <a:ext cx="11258107" cy="323165"/>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703521" y="1153918"/>
            <a:ext cx="11258107" cy="2831544"/>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然后就可以非常简单的计算出每一步相对上一步的漏出率</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latin typeface="Courier New" panose="02070309020205020404" pitchFamily="49" charset="0"/>
                <a:ea typeface="宋体" panose="02010600030101010101" pitchFamily="2" charset="-122"/>
                <a:cs typeface="Times New Roman" panose="02020603050405020304" pitchFamily="18" charset="0"/>
              </a:rPr>
              <a:t>abs</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_rate</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rnnumbs</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inner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web_log_app.app_oute_numbs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rnstep</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substr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tmp</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rrstep</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533400" y="830753"/>
            <a:ext cx="11258107" cy="323165"/>
          </a:xfrm>
          <a:prstGeom prst="rect">
            <a:avLst/>
          </a:prstGeom>
          <a:noFill/>
        </p:spPr>
        <p:txBody>
          <a:bodyPr wrap="square">
            <a:spAutoFit/>
          </a:bodyPr>
          <a:lstStyle/>
          <a:p>
            <a:pPr marL="285750" indent="-285750" algn="just">
              <a:lnSpc>
                <a:spcPts val="1800"/>
              </a:lnSpc>
              <a:buFont typeface="Wingdings" panose="05000000000000000000" pitchFamily="2" charset="2"/>
              <a:buChar char="l"/>
            </a:pPr>
            <a:r>
              <a:rPr lang="zh-CN" altLang="en-US" b="1" dirty="0">
                <a:latin typeface="微软雅黑" panose="020B0503020204020204" pitchFamily="34" charset="-122"/>
                <a:ea typeface="宋体" panose="02010600030101010101" pitchFamily="2" charset="-122"/>
                <a:cs typeface="宋体" panose="02010600030101010101" pitchFamily="2" charset="-122"/>
              </a:rPr>
              <a:t>复合指标分析</a:t>
            </a:r>
            <a:r>
              <a:rPr lang="en-US" altLang="zh-CN" b="1" dirty="0">
                <a:latin typeface="微软雅黑" panose="020B0503020204020204" pitchFamily="34" charset="-122"/>
                <a:ea typeface="宋体" panose="02010600030101010101" pitchFamily="2" charset="-122"/>
                <a:cs typeface="宋体" panose="02010600030101010101" pitchFamily="2" charset="-122"/>
              </a:rPr>
              <a:t>-</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漏斗模型</a:t>
            </a: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a:t>
            </a:r>
            <a:r>
              <a:rPr lang="zh-CN" altLang="en-US" sz="1800" b="1" dirty="0">
                <a:effectLst/>
                <a:latin typeface="微软雅黑" panose="020B0503020204020204" pitchFamily="34" charset="-122"/>
                <a:ea typeface="宋体" panose="02010600030101010101" pitchFamily="2" charset="-122"/>
                <a:cs typeface="宋体" panose="02010600030101010101" pitchFamily="2" charset="-122"/>
              </a:rPr>
              <a:t>转化分析</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533400" y="1776209"/>
            <a:ext cx="11258107" cy="1927451"/>
          </a:xfrm>
          <a:prstGeom prst="rect">
            <a:avLst/>
          </a:prstGeom>
          <a:solidFill>
            <a:srgbClr val="FFFFE4"/>
          </a:solidFill>
          <a:ln>
            <a:solidFill>
              <a:schemeClr val="tx1"/>
            </a:solidFill>
          </a:ln>
        </p:spPr>
        <p:txBody>
          <a:bodyPr wrap="square">
            <a:spAutoFit/>
          </a:bodyPr>
          <a:lstStyle/>
          <a:p>
            <a:pPr algn="l">
              <a:lnSpc>
                <a:spcPts val="1800"/>
              </a:lnSpc>
            </a:pP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app_bounce_rate</a:t>
            </a: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kern="0"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web_log_app</a:t>
            </a:r>
            <a:r>
              <a:rPr lang="en-US" altLang="zh-CN" sz="1200" b="1" kern="0"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app_bounce_rate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step_num</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numbs </a:t>
            </a:r>
            <a:r>
              <a:rPr lang="en-US" altLang="zh-CN" sz="1200" kern="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abs_rate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leakage_rate</a:t>
            </a:r>
            <a:r>
              <a:rPr lang="en-US" altLang="zh-CN" sz="1200" kern="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kern="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endParaRPr lang="zh-CN" altLang="zh-CN" sz="1200" kern="100" dirty="0">
              <a:effectLst/>
              <a:latin typeface="Calibri" panose="020F0502020204030204" pitchFamily="34" charset="0"/>
              <a:ea typeface="宋体" panose="02010600030101010101" pitchFamily="2" charset="-122"/>
              <a:cs typeface="Times New Roman" panose="02020603050405020304" pitchFamily="18" charset="0"/>
            </a:endParaRPr>
          </a:p>
          <a:p>
            <a:pPr algn="l">
              <a:lnSpc>
                <a:spcPts val="1800"/>
              </a:lnSpc>
            </a:pPr>
            <a:r>
              <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sz="1200" b="1" kern="0"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p:txBody>
      </p:sp>
      <p:sp>
        <p:nvSpPr>
          <p:cNvPr id="6" name="文本框 5"/>
          <p:cNvSpPr txBox="1"/>
          <p:nvPr/>
        </p:nvSpPr>
        <p:spPr>
          <a:xfrm>
            <a:off x="533400" y="1259555"/>
            <a:ext cx="6097772" cy="369332"/>
          </a:xfrm>
          <a:prstGeom prst="rect">
            <a:avLst/>
          </a:prstGeom>
          <a:noFill/>
        </p:spPr>
        <p:txBody>
          <a:bodyPr wrap="square">
            <a:spAutoFit/>
          </a:bodyPr>
          <a:lstStyle/>
          <a:p>
            <a:r>
              <a:rPr lang="zh-CN" altLang="en-US" dirty="0">
                <a:latin typeface="微软雅黑" panose="020B0503020204020204" pitchFamily="34" charset="-122"/>
                <a:ea typeface="宋体" panose="02010600030101010101" pitchFamily="2" charset="-122"/>
              </a:rPr>
              <a:t>创建结果表</a:t>
            </a:r>
            <a:endParaRPr lang="zh-CN" altLang="en-US" dirty="0"/>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-APP</a:t>
            </a:r>
            <a:r>
              <a:rPr kumimoji="1" lang="zh-CN" altLang="en-US" dirty="0"/>
              <a:t>层数据指标开发</a:t>
            </a:r>
            <a:endParaRPr kumimoji="1" lang="zh-CN" altLang="en-US" dirty="0"/>
          </a:p>
        </p:txBody>
      </p:sp>
      <p:sp>
        <p:nvSpPr>
          <p:cNvPr id="7" name="文本框 6"/>
          <p:cNvSpPr txBox="1"/>
          <p:nvPr/>
        </p:nvSpPr>
        <p:spPr>
          <a:xfrm>
            <a:off x="533400" y="830753"/>
            <a:ext cx="11258107" cy="323165"/>
          </a:xfrm>
          <a:prstGeom prst="rect">
            <a:avLst/>
          </a:prstGeom>
          <a:noFill/>
        </p:spPr>
        <p:txBody>
          <a:bodyPr wrap="square">
            <a:spAutoFit/>
          </a:bodyPr>
          <a:lstStyle/>
          <a:p>
            <a:pPr marL="285750" marR="0" lvl="0" indent="-285750" algn="just" defTabSz="914400" rtl="0" eaLnBrk="1" fontAlgn="auto" latinLnBrk="0" hangingPunct="1">
              <a:lnSpc>
                <a:spcPts val="18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复合指标分析</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漏斗模型</a:t>
            </a: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转化分析</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1" name="文本框 10"/>
          <p:cNvSpPr txBox="1"/>
          <p:nvPr/>
        </p:nvSpPr>
        <p:spPr>
          <a:xfrm>
            <a:off x="639725" y="1259555"/>
            <a:ext cx="11258107" cy="5389937"/>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insert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into</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app_bounce_rate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rate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abs_rate</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rel</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leakage_rate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leakage_rate</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rnnumbs</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rate</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rnnumbs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app_oute_numbs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inner</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app_oute_numbs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rrstep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Times New Roman" panose="02020603050405020304" pitchFamily="18" charset="0"/>
              </a:rPr>
              <a:t>'step1'</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abs</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left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outer</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rrnumbs</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100</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leakage_rate</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select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rnnumbs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rrstep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from</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app_oute_numbs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inner</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join</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web_log_app</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app_oute_numbs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where</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cast</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rnstep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cast</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substr</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tmp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rrstep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5</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as</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int</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rel</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a:p>
            <a:pPr marL="0" marR="0" lvl="0" indent="0" algn="l" defTabSz="914400" rtl="0" eaLnBrk="1" fontAlgn="auto" latinLnBrk="0" hangingPunct="1">
              <a:lnSpc>
                <a:spcPts val="1800"/>
              </a:lnSpc>
              <a:spcBef>
                <a:spcPts val="0"/>
              </a:spcBef>
              <a:spcAft>
                <a:spcPts val="0"/>
              </a:spcAft>
              <a:buClrTx/>
              <a:buSzTx/>
              <a:buFontTx/>
              <a:buNone/>
              <a:defRPr/>
            </a:pPr>
            <a:r>
              <a:rPr kumimoji="0" lang="en-US" altLang="zh-CN" sz="1200" b="1" i="0" u="none" strike="noStrike" kern="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on</a:t>
            </a:r>
            <a:r>
              <a:rPr kumimoji="0" lang="en-US" altLang="zh-CN" sz="1200" b="0" i="0" u="none" strike="noStrike" kern="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200" b="1" i="0" u="none" strike="noStrike" kern="0" cap="none" spc="0" normalizeH="0" baseline="0" noProof="0" dirty="0" err="1">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abs</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rel</a:t>
            </a:r>
            <a:r>
              <a:rPr kumimoji="0" lang="en-US" altLang="zh-CN" sz="1200" b="1" i="0" u="none" strike="noStrike" kern="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200" b="0" i="0" u="none" strike="noStrike" kern="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step</a:t>
            </a:r>
            <a:r>
              <a:rPr kumimoji="0" lang="en-US" altLang="zh-CN" sz="1200" b="1" i="0" u="none" strike="noStrike" kern="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200" b="0" i="0" u="none" strike="noStrike" kern="100" cap="none" spc="0" normalizeH="0" baseline="0" noProof="0" dirty="0">
              <a:ln>
                <a:noFill/>
              </a:ln>
              <a:solidFill>
                <a:prstClr val="black"/>
              </a:solidFill>
              <a:effectLst/>
              <a:uLnTx/>
              <a:uFillTx/>
              <a:latin typeface="Calibri" panose="020F0502020204030204" pitchFamily="34" charset="0"/>
              <a:ea typeface="宋体" panose="02010600030101010101" pitchFamily="2" charset="-122"/>
              <a:cs typeface="Times New Roman" panose="02020603050405020304" pitchFamily="18"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维度建模方式</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573984" y="1124231"/>
            <a:ext cx="6097656"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222222"/>
                </a:solidFill>
                <a:latin typeface="PingFang SC"/>
              </a:rPr>
              <a:t>星型模型</a:t>
            </a:r>
            <a:endParaRPr lang="zh-CN" altLang="en-US" dirty="0"/>
          </a:p>
        </p:txBody>
      </p:sp>
      <p:sp>
        <p:nvSpPr>
          <p:cNvPr id="11" name="文本框 10"/>
          <p:cNvSpPr txBox="1"/>
          <p:nvPr/>
        </p:nvSpPr>
        <p:spPr>
          <a:xfrm>
            <a:off x="710879" y="1526915"/>
            <a:ext cx="103292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星形模式</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(Star Schema)</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是最常用的维度建模方式。星型模式是以事实表为中心，所有的维度表直接连接在事实表上，像星星一样。</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pic>
        <p:nvPicPr>
          <p:cNvPr id="13" name="图片 12" descr="第二篇：数据仓库与数据集市建模"/>
          <p:cNvPicPr/>
          <p:nvPr/>
        </p:nvPicPr>
        <p:blipFill>
          <a:blip r:embed="rId1">
            <a:extLst>
              <a:ext uri="{28A0092B-C50C-407E-A947-70E740481C1C}">
                <a14:useLocalDpi xmlns:a14="http://schemas.microsoft.com/office/drawing/2010/main" val="0"/>
              </a:ext>
            </a:extLst>
          </a:blip>
          <a:srcRect/>
          <a:stretch>
            <a:fillRect/>
          </a:stretch>
        </p:blipFill>
        <p:spPr bwMode="auto">
          <a:xfrm>
            <a:off x="2913984" y="3733800"/>
            <a:ext cx="4967333" cy="2914643"/>
          </a:xfrm>
          <a:prstGeom prst="rect">
            <a:avLst/>
          </a:prstGeom>
          <a:noFill/>
          <a:ln>
            <a:noFill/>
          </a:ln>
        </p:spPr>
      </p:pic>
      <p:sp>
        <p:nvSpPr>
          <p:cNvPr id="10" name="文本框 9"/>
          <p:cNvSpPr txBox="1"/>
          <p:nvPr/>
        </p:nvSpPr>
        <p:spPr>
          <a:xfrm>
            <a:off x="710879" y="2178395"/>
            <a:ext cx="7288665" cy="1323439"/>
          </a:xfrm>
          <a:prstGeom prst="rect">
            <a:avLst/>
          </a:prstGeom>
          <a:noFill/>
        </p:spPr>
        <p:txBody>
          <a:bodyPr wrap="square">
            <a:spAutoFit/>
          </a:bodyPr>
          <a:lstStyle/>
          <a:p>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星</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型</a:t>
            </a: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模式的维度建模由一个事实表和一组维表成，且具有以下特点：</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a. </a:t>
            </a:r>
            <a:r>
              <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维表只和事实表关联，维表之间没有关联；</a:t>
            </a:r>
            <a:endPar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b. </a:t>
            </a:r>
            <a:r>
              <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每个维表主键为单列，且该主键放置在事实表中，</a:t>
            </a:r>
            <a:endPar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   </a:t>
            </a:r>
            <a:r>
              <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作为两边连接的外键；</a:t>
            </a:r>
            <a:endPar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c. </a:t>
            </a:r>
            <a:r>
              <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以事实表为核心，维表围绕核心呈星形分布；</a:t>
            </a:r>
            <a:endParaRPr lang="zh-CN"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endParaRPr>
          </a:p>
        </p:txBody>
      </p:sp>
      <p:sp>
        <p:nvSpPr>
          <p:cNvPr id="12" name="文本框 11"/>
          <p:cNvSpPr txBox="1"/>
          <p:nvPr/>
        </p:nvSpPr>
        <p:spPr>
          <a:xfrm>
            <a:off x="710879" y="808413"/>
            <a:ext cx="9947596" cy="369332"/>
          </a:xfrm>
          <a:prstGeom prst="rect">
            <a:avLst/>
          </a:prstGeom>
          <a:noFill/>
        </p:spPr>
        <p:txBody>
          <a:bodyPr wrap="square">
            <a:spAutoFit/>
          </a:bodyPr>
          <a:lstStyle/>
          <a:p>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维度建模描述的是事实表和维度表之间的关联关系，一般分为</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星型模型、雪花模型，星座模型</a:t>
            </a:r>
            <a:r>
              <a:rPr lang="zh-CN" altLang="en-US"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网络日志数据分析</a:t>
            </a:r>
            <a:r>
              <a:rPr kumimoji="1" lang="en-US" altLang="zh-CN" dirty="0"/>
              <a:t>-</a:t>
            </a:r>
            <a:r>
              <a:rPr kumimoji="1" lang="zh-CN" altLang="en-US" dirty="0"/>
              <a:t>结果表导出</a:t>
            </a:r>
            <a:endParaRPr kumimoji="1" lang="zh-CN" altLang="en-US" dirty="0"/>
          </a:p>
        </p:txBody>
      </p:sp>
      <p:sp>
        <p:nvSpPr>
          <p:cNvPr id="11" name="文本框 10"/>
          <p:cNvSpPr txBox="1"/>
          <p:nvPr/>
        </p:nvSpPr>
        <p:spPr>
          <a:xfrm>
            <a:off x="639725" y="1138255"/>
            <a:ext cx="11258107" cy="3945890"/>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rPr>
              <a:t>--</a:t>
            </a:r>
            <a:r>
              <a:rPr lang="zh-CN"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rPr>
              <a:t>创建</a:t>
            </a:r>
            <a:r>
              <a:rPr lang="en-US" altLang="zh-CN" sz="1600" dirty="0" err="1">
                <a:solidFill>
                  <a:srgbClr val="008000"/>
                </a:solidFill>
                <a:latin typeface="Courier New" panose="02070309020205020404" pitchFamily="49" charset="0"/>
                <a:ea typeface="宋体" panose="02010600030101010101" pitchFamily="2" charset="-122"/>
                <a:cs typeface="Courier New" panose="02070309020205020404" pitchFamily="49" charset="0"/>
              </a:rPr>
              <a:t>mysql</a:t>
            </a:r>
            <a:r>
              <a:rPr lang="zh-CN"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rPr>
              <a:t>结果表</a:t>
            </a:r>
            <a:endParaRPr lang="zh-CN"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DATABASE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web_log_result</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if</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web_log_result</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app_webflow_basic_info</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web_log_result</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app_webflow_basic_info</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MONTH</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VARCHAR</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FF8000"/>
                </a:solidFill>
                <a:effectLst/>
                <a:latin typeface="Courier New" panose="02070309020205020404" pitchFamily="49" charset="0"/>
                <a:ea typeface="宋体" panose="02010600030101010101" pitchFamily="2" charset="-122"/>
                <a:cs typeface="Courier New" panose="02070309020205020404" pitchFamily="49" charset="0"/>
              </a:rPr>
              <a:t>50</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DAY</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VARCHAR</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FF8000"/>
                </a:solidFill>
                <a:effectLst/>
                <a:latin typeface="Courier New" panose="02070309020205020404" pitchFamily="49" charset="0"/>
                <a:ea typeface="宋体" panose="02010600030101010101" pitchFamily="2" charset="-122"/>
                <a:cs typeface="Courier New" panose="02070309020205020404" pitchFamily="49" charset="0"/>
              </a:rPr>
              <a:t>50</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pv</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BIGINT</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uv</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BIGINT</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ip</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BIGINT</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vv</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rPr>
              <a:t> --Sqoop</a:t>
            </a:r>
            <a:r>
              <a:rPr lang="zh-CN" altLang="en-US" sz="1600" dirty="0">
                <a:solidFill>
                  <a:srgbClr val="008000"/>
                </a:solidFill>
                <a:latin typeface="Courier New" panose="02070309020205020404" pitchFamily="49" charset="0"/>
                <a:ea typeface="宋体" panose="02010600030101010101" pitchFamily="2" charset="-122"/>
                <a:cs typeface="Courier New" panose="02070309020205020404" pitchFamily="49" charset="0"/>
              </a:rPr>
              <a:t>数据导出</a:t>
            </a:r>
            <a:endParaRPr lang="zh-CN" altLang="zh-CN" sz="1600" dirty="0">
              <a:solidFill>
                <a:srgbClr val="008000"/>
              </a:solidFill>
              <a:latin typeface="Courier New" panose="02070309020205020404" pitchFamily="49" charset="0"/>
              <a:ea typeface="宋体" panose="02010600030101010101" pitchFamily="2" charset="-122"/>
              <a:cs typeface="Courier New" panose="02070309020205020404" pitchFamily="49"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export</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server</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sqoop</a:t>
            </a:r>
            <a:r>
              <a:rPr lang="en-US" altLang="zh-CN" sz="1600" dirty="0">
                <a:solidFill>
                  <a:srgbClr val="FF8000"/>
                </a:solidFill>
                <a:effectLst/>
                <a:latin typeface="Courier New" panose="02070309020205020404" pitchFamily="49" charset="0"/>
                <a:ea typeface="宋体" panose="02010600030101010101" pitchFamily="2" charset="-122"/>
                <a:cs typeface="Courier New" panose="02070309020205020404" pitchFamily="49" charset="0"/>
              </a:rPr>
              <a:t>-1.4.7</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bin</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sqoop</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export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--connect </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jdbc:mysql</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://192.168.88.100:3306/</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web_log_result</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--username root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--password 123456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--table </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app_webflow_basic_info</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--input-fields-terminated-by '\001' \</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--export-</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dir</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/user/hive/warehouse/</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web_log_app.db</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app_webflow_basic_info</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/dt=2021-02-01</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050" b="0" i="0" u="none" strike="noStrike" kern="1200" cap="none" spc="0" normalizeH="0" baseline="0" noProof="0" dirty="0">
              <a:ln>
                <a:noFill/>
              </a:ln>
              <a:solidFill>
                <a:prstClr val="black"/>
              </a:solidFill>
              <a:effectLst/>
              <a:uLnTx/>
              <a:uFillTx/>
              <a:latin typeface="Courier New" panose="02070309020205020404" pitchFamily="49" charset="0"/>
              <a:ea typeface="微软雅黑 Light" panose="020B0502040204020203" pitchFamily="34" charset="-122"/>
              <a:cs typeface="Courier New" panose="02070309020205020404" pitchFamily="49" charset="0"/>
            </a:endParaRPr>
          </a:p>
        </p:txBody>
      </p:sp>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fineBI</a:t>
            </a:r>
            <a:r>
              <a:rPr kumimoji="1" dirty="0"/>
              <a:t>创建连接</a:t>
            </a:r>
            <a:endParaRPr kumimoji="1" dirty="0"/>
          </a:p>
        </p:txBody>
      </p:sp>
      <p:pic>
        <p:nvPicPr>
          <p:cNvPr id="2" name="图片 1"/>
          <p:cNvPicPr>
            <a:picLocks noChangeAspect="1"/>
          </p:cNvPicPr>
          <p:nvPr/>
        </p:nvPicPr>
        <p:blipFill>
          <a:blip r:embed="rId1"/>
          <a:stretch>
            <a:fillRect/>
          </a:stretch>
        </p:blipFill>
        <p:spPr>
          <a:xfrm>
            <a:off x="1860550" y="1273810"/>
            <a:ext cx="6978650" cy="5249545"/>
          </a:xfrm>
          <a:prstGeom prst="rect">
            <a:avLst/>
          </a:prstGeom>
        </p:spPr>
      </p:pic>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连接表数据</a:t>
            </a:r>
            <a:endParaRPr lang="zh-CN" altLang="en-US"/>
          </a:p>
        </p:txBody>
      </p:sp>
      <p:pic>
        <p:nvPicPr>
          <p:cNvPr id="5" name="图片 4"/>
          <p:cNvPicPr>
            <a:picLocks noChangeAspect="1"/>
          </p:cNvPicPr>
          <p:nvPr/>
        </p:nvPicPr>
        <p:blipFill>
          <a:blip r:embed="rId1"/>
          <a:stretch>
            <a:fillRect/>
          </a:stretch>
        </p:blipFill>
        <p:spPr>
          <a:xfrm>
            <a:off x="1362075" y="1874520"/>
            <a:ext cx="5006340" cy="3108960"/>
          </a:xfrm>
          <a:prstGeom prst="rect">
            <a:avLst/>
          </a:prstGeom>
        </p:spPr>
      </p:pic>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连接表数据</a:t>
            </a:r>
            <a:endParaRPr lang="zh-CN" altLang="en-US"/>
          </a:p>
        </p:txBody>
      </p:sp>
      <p:sp>
        <p:nvSpPr>
          <p:cNvPr id="3" name="文本占位符 2"/>
          <p:cNvSpPr>
            <a:spLocks noGrp="1"/>
          </p:cNvSpPr>
          <p:nvPr>
            <p:ph type="body" sz="quarter" idx="10"/>
          </p:nvPr>
        </p:nvSpPr>
        <p:spPr/>
        <p:txBody>
          <a:bodyPr/>
          <a:p>
            <a:r>
              <a:rPr lang="zh-CN" altLang="en-US"/>
              <a:t>业务包更新</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004570" y="1980565"/>
            <a:ext cx="9654540" cy="3771900"/>
          </a:xfrm>
          <a:prstGeom prst="rect">
            <a:avLst/>
          </a:prstGeom>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选择仪表板</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2302510" y="1851025"/>
            <a:ext cx="3543300" cy="3429000"/>
          </a:xfrm>
          <a:prstGeom prst="rect">
            <a:avLst/>
          </a:prstGeom>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按时间分析访问次数</a:t>
            </a:r>
            <a:endParaRPr lang="zh-CN" altLang="en-US"/>
          </a:p>
        </p:txBody>
      </p:sp>
      <p:pic>
        <p:nvPicPr>
          <p:cNvPr id="5" name="图片 4"/>
          <p:cNvPicPr>
            <a:picLocks noChangeAspect="1"/>
          </p:cNvPicPr>
          <p:nvPr/>
        </p:nvPicPr>
        <p:blipFill>
          <a:blip r:embed="rId1"/>
          <a:stretch>
            <a:fillRect/>
          </a:stretch>
        </p:blipFill>
        <p:spPr>
          <a:xfrm>
            <a:off x="1093470" y="1791335"/>
            <a:ext cx="8139430" cy="4643755"/>
          </a:xfrm>
          <a:prstGeom prst="rect">
            <a:avLst/>
          </a:prstGeom>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不同网址访问次数分析</a:t>
            </a:r>
            <a:endParaRPr lang="en-US" altLang="zh-CN"/>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528445" y="1887220"/>
            <a:ext cx="7451090" cy="4670425"/>
          </a:xfrm>
          <a:prstGeom prst="rect">
            <a:avLst/>
          </a:prstGeom>
        </p:spPr>
      </p:pic>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不同深度的访问次数分析</a:t>
            </a:r>
            <a:endParaRPr lang="zh-CN" altLang="en-US"/>
          </a:p>
        </p:txBody>
      </p:sp>
      <p:pic>
        <p:nvPicPr>
          <p:cNvPr id="5" name="图片 4"/>
          <p:cNvPicPr>
            <a:picLocks noChangeAspect="1"/>
          </p:cNvPicPr>
          <p:nvPr/>
        </p:nvPicPr>
        <p:blipFill>
          <a:blip r:embed="rId1"/>
          <a:stretch>
            <a:fillRect/>
          </a:stretch>
        </p:blipFill>
        <p:spPr>
          <a:xfrm>
            <a:off x="1379220" y="1738630"/>
            <a:ext cx="7583805" cy="4512310"/>
          </a:xfrm>
          <a:prstGeom prst="rect">
            <a:avLst/>
          </a:prstGeom>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按小时分析访问次数</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391920" y="1656080"/>
            <a:ext cx="8333105" cy="4541520"/>
          </a:xfrm>
          <a:prstGeom prst="rect">
            <a:avLst/>
          </a:prstGeom>
        </p:spPr>
      </p:pic>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仪表板</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028700" y="1729105"/>
            <a:ext cx="10134600" cy="4684395"/>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维度建模方式</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573984" y="987266"/>
            <a:ext cx="6097656" cy="369332"/>
          </a:xfrm>
          <a:prstGeom prst="rect">
            <a:avLst/>
          </a:prstGeom>
          <a:noFill/>
        </p:spPr>
        <p:txBody>
          <a:bodyPr wrap="square">
            <a:spAutoFit/>
          </a:bodyPr>
          <a:lstStyle/>
          <a:p>
            <a:pPr marL="285750" indent="-285750">
              <a:buFont typeface="Wingdings" panose="05000000000000000000" pitchFamily="2" charset="2"/>
              <a:buChar char="Ø"/>
            </a:pPr>
            <a:r>
              <a:rPr lang="zh-CN" altLang="en-US" b="1" dirty="0">
                <a:solidFill>
                  <a:srgbClr val="222222"/>
                </a:solidFill>
                <a:latin typeface="PingFang SC"/>
              </a:rPr>
              <a:t>雪花模型</a:t>
            </a:r>
            <a:endParaRPr lang="zh-CN" altLang="en-US" dirty="0"/>
          </a:p>
        </p:txBody>
      </p:sp>
      <p:sp>
        <p:nvSpPr>
          <p:cNvPr id="11" name="文本框 10"/>
          <p:cNvSpPr txBox="1"/>
          <p:nvPr/>
        </p:nvSpPr>
        <p:spPr>
          <a:xfrm>
            <a:off x="710879" y="1526915"/>
            <a:ext cx="10329241"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雪花模式</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(Snowflake Schema)</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是对星</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型</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模式的扩展，每个维表可继续向外连接多个子维表。下图为使用雪花模式进行维度建模的关系结构：</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sp>
        <p:nvSpPr>
          <p:cNvPr id="10" name="文本框 9"/>
          <p:cNvSpPr txBox="1"/>
          <p:nvPr/>
        </p:nvSpPr>
        <p:spPr>
          <a:xfrm>
            <a:off x="743065" y="2267269"/>
            <a:ext cx="10401069" cy="1077218"/>
          </a:xfrm>
          <a:prstGeom prst="rect">
            <a:avLst/>
          </a:prstGeom>
          <a:noFill/>
        </p:spPr>
        <p:txBody>
          <a:bodyPr wrap="square">
            <a:spAutoFit/>
          </a:bodyPr>
          <a:lstStyle/>
          <a:p>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星形模式中的维表相对雪花模式来说要大，而且不满足规范化设计。</a:t>
            </a:r>
            <a:endPar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endPar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雪花模型相当于将星形模式的大维表拆分成小维表，满足了规范化设计。然而这种模式在实际应用中很少见，因为这样做会导致开发难度增大，而数据冗余问题在数据仓库里并不严重。</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p:txBody>
      </p:sp>
      <p:pic>
        <p:nvPicPr>
          <p:cNvPr id="12" name="图片 11" descr="第二篇：数据仓库与数据集市建模"/>
          <p:cNvPicPr/>
          <p:nvPr/>
        </p:nvPicPr>
        <p:blipFill>
          <a:blip r:embed="rId1">
            <a:extLst>
              <a:ext uri="{28A0092B-C50C-407E-A947-70E740481C1C}">
                <a14:useLocalDpi xmlns:a14="http://schemas.microsoft.com/office/drawing/2010/main" val="0"/>
              </a:ext>
            </a:extLst>
          </a:blip>
          <a:srcRect/>
          <a:stretch>
            <a:fillRect/>
          </a:stretch>
        </p:blipFill>
        <p:spPr bwMode="auto">
          <a:xfrm>
            <a:off x="2584373" y="3359225"/>
            <a:ext cx="5425110" cy="3201292"/>
          </a:xfrm>
          <a:prstGeom prst="rect">
            <a:avLst/>
          </a:prstGeom>
          <a:noFill/>
          <a:ln>
            <a:noFill/>
          </a:ln>
        </p:spPr>
      </p:pic>
    </p:spTree>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日志数据来源</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NGINX</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flume</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将数据采集到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MapReduce</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处理</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hdfs</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的日志数据生成</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3</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种模型数据</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根据需求统计各种指标</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将结果写入</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APP</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将数据导出到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用</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finebi</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进行数据可视化分析</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日志数据处理</a:t>
            </a:r>
            <a:endParaRPr lang="zh-CN" altLang="en-US" dirty="0"/>
          </a:p>
        </p:txBody>
      </p:sp>
    </p:spTree>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数据仓库维度模型设计</a:t>
            </a:r>
            <a:r>
              <a:rPr kumimoji="1" lang="en-US" altLang="zh-CN" dirty="0"/>
              <a:t>-</a:t>
            </a:r>
            <a:r>
              <a:rPr kumimoji="1" lang="zh-CN" altLang="en-US" dirty="0"/>
              <a:t>维度建模方式</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6" name="AutoShape 2" descr="数据仓库—表分类、同步策略、基本结构"/>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7" name="AutoShape 4" descr="数据仓库—表分类、同步策略、基本结构"/>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573984" y="987266"/>
            <a:ext cx="6097656"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b="1" dirty="0">
                <a:solidFill>
                  <a:srgbClr val="222222"/>
                </a:solidFill>
                <a:latin typeface="PingFang SC"/>
                <a:ea typeface="黑体" panose="02010609060101010101" pitchFamily="49" charset="-122"/>
              </a:rPr>
              <a:t>星座</a:t>
            </a:r>
            <a:r>
              <a:rPr kumimoji="0" lang="zh-CN" altLang="en-US" sz="1800" b="1" i="0" u="none" strike="noStrike" kern="1200" cap="none" spc="0" normalizeH="0" baseline="0" noProof="0" dirty="0">
                <a:ln>
                  <a:noFill/>
                </a:ln>
                <a:solidFill>
                  <a:srgbClr val="222222"/>
                </a:solidFill>
                <a:effectLst/>
                <a:uLnTx/>
                <a:uFillTx/>
                <a:latin typeface="PingFang SC"/>
                <a:ea typeface="黑体" panose="02010609060101010101" pitchFamily="49" charset="-122"/>
                <a:cs typeface="+mn-cs"/>
              </a:rPr>
              <a:t>模型</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11" name="文本框 10"/>
          <p:cNvSpPr txBox="1"/>
          <p:nvPr/>
        </p:nvSpPr>
        <p:spPr>
          <a:xfrm>
            <a:off x="710879" y="1526915"/>
            <a:ext cx="10329241" cy="338554"/>
          </a:xfrm>
          <a:prstGeom prst="rect">
            <a:avLst/>
          </a:prstGeom>
          <a:noFill/>
        </p:spPr>
        <p:txBody>
          <a:bodyPr wrap="square">
            <a:spAutoFit/>
          </a:bodyPr>
          <a:lstStyle/>
          <a:p>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星座</a:t>
            </a:r>
            <a:r>
              <a:rPr lang="zh-CN" altLang="en-US" sz="1600" dirty="0">
                <a:latin typeface="微软雅黑 Light" panose="020B0502040204020203" pitchFamily="34" charset="-122"/>
                <a:ea typeface="微软雅黑" panose="020B0503020204020204" pitchFamily="34" charset="-122"/>
                <a:cs typeface="Times New Roman" panose="02020603050405020304" pitchFamily="18" charset="0"/>
              </a:rPr>
              <a:t>模型</a:t>
            </a:r>
            <a:r>
              <a:rPr lang="zh-CN" altLang="zh-CN" sz="1600" dirty="0">
                <a:effectLst/>
                <a:latin typeface="微软雅黑 Light" panose="020B0502040204020203" pitchFamily="34" charset="-122"/>
                <a:ea typeface="微软雅黑" panose="020B0503020204020204" pitchFamily="34" charset="-122"/>
                <a:cs typeface="Times New Roman" panose="02020603050405020304" pitchFamily="18" charset="0"/>
              </a:rPr>
              <a:t>也是星型模式的扩展。基于这种思想就有了星座模式：</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文本框 9"/>
          <p:cNvSpPr txBox="1"/>
          <p:nvPr/>
        </p:nvSpPr>
        <p:spPr>
          <a:xfrm>
            <a:off x="708278" y="1954504"/>
            <a:ext cx="10470643"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 前面介绍的两种维度建模方法都是多维表对应单事实表，但在很多时候维度空间内的事实表不止一个，而一个维表也可能被多个事实表用到。在业务发展后期，绝大部分维度建模都采用的是星座模式。</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pic>
        <p:nvPicPr>
          <p:cNvPr id="13" name="图片 12" descr="第二篇：数据仓库与数据集市建模"/>
          <p:cNvPicPr/>
          <p:nvPr/>
        </p:nvPicPr>
        <p:blipFill>
          <a:blip r:embed="rId1">
            <a:extLst>
              <a:ext uri="{28A0092B-C50C-407E-A947-70E740481C1C}">
                <a14:useLocalDpi xmlns:a14="http://schemas.microsoft.com/office/drawing/2010/main" val="0"/>
              </a:ext>
            </a:extLst>
          </a:blip>
          <a:srcRect/>
          <a:stretch>
            <a:fillRect/>
          </a:stretch>
        </p:blipFill>
        <p:spPr bwMode="auto">
          <a:xfrm>
            <a:off x="1872223" y="2896051"/>
            <a:ext cx="5643002" cy="32666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了解维度建模</a:t>
            </a:r>
            <a:endParaRPr lang="zh-CN" altLang="en-US" dirty="0"/>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星形模型</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星座模型</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雪花模型</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数据仓库维度模型设计</a:t>
            </a:r>
            <a:endParaRPr lang="zh-CN" altLang="en-US"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chemeClr val="tx1"/>
                </a:solidFill>
              </a:rPr>
              <a:t>项目技术架构</a:t>
            </a:r>
            <a:endParaRPr lang="en-US" altLang="zh-CN" dirty="0">
              <a:solidFill>
                <a:schemeClr val="tx1"/>
              </a:solidFill>
            </a:endParaRPr>
          </a:p>
          <a:p>
            <a:r>
              <a:rPr lang="zh-CN" altLang="en-US" dirty="0">
                <a:solidFill>
                  <a:schemeClr val="tx1"/>
                </a:solidFill>
              </a:rPr>
              <a:t>数据仓库维度模型设计</a:t>
            </a:r>
            <a:endParaRPr lang="en-US" altLang="zh-CN" dirty="0">
              <a:solidFill>
                <a:schemeClr val="tx1"/>
              </a:solidFill>
            </a:endParaRPr>
          </a:p>
          <a:p>
            <a:r>
              <a:rPr lang="en-US" altLang="zh-CN" dirty="0">
                <a:solidFill>
                  <a:srgbClr val="FF0000"/>
                </a:solidFill>
              </a:rPr>
              <a:t>ETL</a:t>
            </a:r>
            <a:r>
              <a:rPr lang="zh-CN" altLang="en-US" dirty="0">
                <a:solidFill>
                  <a:srgbClr val="FF0000"/>
                </a:solidFill>
              </a:rPr>
              <a:t>框架</a:t>
            </a:r>
            <a:r>
              <a:rPr lang="en-US" altLang="zh-CN" dirty="0">
                <a:solidFill>
                  <a:srgbClr val="FF0000"/>
                </a:solidFill>
              </a:rPr>
              <a:t>-Sqoop</a:t>
            </a:r>
            <a:endParaRPr lang="en-US" altLang="zh-CN" dirty="0">
              <a:solidFill>
                <a:srgbClr val="FF0000"/>
              </a:solidFill>
            </a:endParaRPr>
          </a:p>
          <a:p>
            <a:r>
              <a:rPr lang="zh-CN" altLang="en-US" dirty="0"/>
              <a:t>缓慢变化维</a:t>
            </a:r>
            <a:endParaRPr lang="en-US" altLang="zh-CN" dirty="0"/>
          </a:p>
          <a:p>
            <a:r>
              <a:rPr lang="zh-CN" altLang="en-US" dirty="0"/>
              <a:t>业务数据分析</a:t>
            </a:r>
            <a:endParaRPr lang="en-US" altLang="zh-CN" dirty="0"/>
          </a:p>
          <a:p>
            <a:r>
              <a:rPr lang="zh-CN" altLang="en-US" dirty="0"/>
              <a:t>日志数据分析</a:t>
            </a:r>
            <a:endParaRPr lang="en-US" altLang="zh-CN"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rgbClr val="FF0000"/>
                </a:solidFill>
              </a:rPr>
              <a:t>项目业务背景</a:t>
            </a:r>
            <a:endParaRPr lang="en-US" altLang="zh-CN" dirty="0">
              <a:solidFill>
                <a:srgbClr val="FF0000"/>
              </a:solidFill>
            </a:endParaRPr>
          </a:p>
          <a:p>
            <a:r>
              <a:rPr lang="zh-CN" altLang="en-US" dirty="0"/>
              <a:t>项目技术架构</a:t>
            </a:r>
            <a:endParaRPr lang="en-US" altLang="zh-CN" dirty="0"/>
          </a:p>
          <a:p>
            <a:r>
              <a:rPr lang="zh-CN" altLang="en-US" dirty="0"/>
              <a:t>数据仓库维度模型设计（难点）</a:t>
            </a:r>
            <a:endParaRPr lang="en-US" altLang="zh-CN" dirty="0"/>
          </a:p>
          <a:p>
            <a:r>
              <a:rPr lang="en-US" altLang="zh-CN" dirty="0"/>
              <a:t>ETL</a:t>
            </a:r>
            <a:r>
              <a:rPr lang="zh-CN" altLang="en-US" dirty="0"/>
              <a:t>框架</a:t>
            </a:r>
            <a:r>
              <a:rPr lang="en-US" altLang="zh-CN" dirty="0"/>
              <a:t>-Sqoop</a:t>
            </a:r>
            <a:endParaRPr lang="en-US" altLang="zh-CN" dirty="0"/>
          </a:p>
          <a:p>
            <a:r>
              <a:rPr lang="zh-CN" altLang="en-US" dirty="0"/>
              <a:t>缓慢变化维</a:t>
            </a:r>
            <a:endParaRPr lang="en-US" altLang="zh-CN" dirty="0"/>
          </a:p>
          <a:p>
            <a:r>
              <a:rPr lang="zh-CN" altLang="en-US" dirty="0"/>
              <a:t>业务数据分析</a:t>
            </a:r>
            <a:endParaRPr lang="en-US" altLang="zh-CN" dirty="0"/>
          </a:p>
          <a:p>
            <a:r>
              <a:rPr lang="zh-CN" altLang="en-US" dirty="0"/>
              <a:t>日志数据分析</a:t>
            </a:r>
            <a:endParaRPr lang="en-US" altLang="zh-CN"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ETL</a:t>
            </a:r>
            <a:r>
              <a:rPr kumimoji="1" lang="zh-CN" altLang="en-US" dirty="0"/>
              <a:t>框架</a:t>
            </a:r>
            <a:r>
              <a:rPr kumimoji="1" lang="en-US" altLang="zh-CN" dirty="0"/>
              <a:t>-Sqoop-</a:t>
            </a:r>
            <a:r>
              <a:rPr kumimoji="1" lang="zh-CN" altLang="en-US" dirty="0"/>
              <a:t>介绍 </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1" name="文本框 10"/>
          <p:cNvSpPr txBox="1"/>
          <p:nvPr/>
        </p:nvSpPr>
        <p:spPr>
          <a:xfrm>
            <a:off x="552450" y="1245364"/>
            <a:ext cx="10668000" cy="267765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Apache Sqoop</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是在</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Hadoop</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生态体系和</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RDBMS</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体系之间传送数据的一种工具。来自于</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Apache</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软件基金会提供</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latin typeface="微软雅黑 Light" panose="020B0502040204020203" pitchFamily="34" charset="-122"/>
                <a:ea typeface="阿里巴巴普惠体" panose="00020600040101010101"/>
                <a:cs typeface="Times New Roman" panose="02020603050405020304" pitchFamily="18" charset="0"/>
              </a:rPr>
              <a:t>Hadoop</a:t>
            </a:r>
            <a:r>
              <a:rPr lang="zh-CN" altLang="en-US" sz="1600" b="1" dirty="0">
                <a:latin typeface="微软雅黑 Light" panose="020B0502040204020203" pitchFamily="34" charset="-122"/>
                <a:ea typeface="阿里巴巴普惠体" panose="00020600040101010101"/>
                <a:cs typeface="Times New Roman" panose="02020603050405020304" pitchFamily="18" charset="0"/>
              </a:rPr>
              <a:t>生态系统包括</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HDFS</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Hive</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Hbase</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等</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b="1" dirty="0">
                <a:latin typeface="微软雅黑 Light" panose="020B0502040204020203" pitchFamily="34" charset="-122"/>
                <a:ea typeface="阿里巴巴普惠体" panose="00020600040101010101"/>
                <a:cs typeface="Times New Roman" panose="02020603050405020304" pitchFamily="18" charset="0"/>
              </a:rPr>
              <a:t>RDBMS</a:t>
            </a:r>
            <a:r>
              <a:rPr lang="zh-CN" altLang="en-US" sz="1600" b="1" dirty="0">
                <a:latin typeface="微软雅黑 Light" panose="020B0502040204020203" pitchFamily="34" charset="-122"/>
                <a:ea typeface="阿里巴巴普惠体" panose="00020600040101010101"/>
                <a:cs typeface="Times New Roman" panose="02020603050405020304" pitchFamily="18" charset="0"/>
              </a:rPr>
              <a:t>体系包括：</a:t>
            </a:r>
            <a:r>
              <a:rPr lang="en-US" altLang="zh-CN" sz="1600" dirty="0" err="1">
                <a:solidFill>
                  <a:prstClr val="black"/>
                </a:solidFill>
                <a:latin typeface="微软雅黑 Light" panose="020B0502040204020203" pitchFamily="34" charset="-122"/>
                <a:ea typeface="阿里巴巴普惠体" panose="00020600040101010101"/>
                <a:cs typeface="Times New Roman" panose="02020603050405020304" pitchFamily="18" charset="0"/>
              </a:rPr>
              <a:t>Mysql</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Oracle</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DB2</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等</a:t>
            </a:r>
            <a:endPar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Sqoop</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可以理解为：“</a:t>
            </a:r>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SQL </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到 </a:t>
            </a:r>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Hadoop </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和 </a:t>
            </a:r>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Hadoop </a:t>
            </a:r>
            <a:r>
              <a:rPr lang="zh-CN" altLang="en-US"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到</a:t>
            </a:r>
            <a:r>
              <a:rPr lang="en-US" altLang="zh-CN" sz="1600" dirty="0">
                <a:solidFill>
                  <a:srgbClr val="FF0000"/>
                </a:solidFill>
                <a:latin typeface="微软雅黑 Light" panose="020B0502040204020203" pitchFamily="34" charset="-122"/>
                <a:ea typeface="阿里巴巴普惠体" panose="00020600040101010101"/>
                <a:cs typeface="Times New Roman" panose="02020603050405020304" pitchFamily="18" charset="0"/>
              </a:rPr>
              <a:t>SQL”</a:t>
            </a:r>
            <a:r>
              <a:rPr kumimoji="0" lang="zh-CN" altLang="en-US" sz="18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a:t>
            </a:r>
            <a:endParaRPr kumimoji="0" lang="zh-CN" altLang="en-US" sz="18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Sqoop</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可以用来实现数据的导入导出</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endPar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Import</a:t>
            </a:r>
            <a:r>
              <a:rPr lang="zh-CN" altLang="en-US"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：数据导入。</a:t>
            </a:r>
            <a:r>
              <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RDBMS-----&gt;Hadoop</a:t>
            </a:r>
            <a:endPar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Export</a:t>
            </a:r>
            <a:r>
              <a:rPr lang="zh-CN" altLang="en-US"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：数据导出。</a:t>
            </a:r>
            <a:r>
              <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rPr>
              <a:t>Hadoop----&gt;RDBMS</a:t>
            </a:r>
            <a:endParaRPr lang="en-US" altLang="zh-CN" sz="1600" dirty="0">
              <a:solidFill>
                <a:srgbClr val="00B0F0"/>
              </a:solidFill>
              <a:latin typeface="微软雅黑 Light" panose="020B0502040204020203" pitchFamily="34" charset="-122"/>
              <a:ea typeface="阿里巴巴普惠体" panose="00020600040101010101"/>
              <a:cs typeface="Times New Roman" panose="02020603050405020304" pitchFamily="18" charset="0"/>
            </a:endParaRPr>
          </a:p>
        </p:txBody>
      </p:sp>
      <p:pic>
        <p:nvPicPr>
          <p:cNvPr id="1026" name="Picture 2"/>
          <p:cNvPicPr>
            <a:picLocks noChangeAspect="1" noChangeArrowheads="1"/>
          </p:cNvPicPr>
          <p:nvPr/>
        </p:nvPicPr>
        <p:blipFill>
          <a:blip r:embed="rId1">
            <a:extLst>
              <a:ext uri="{28A0092B-C50C-407E-A947-70E740481C1C}">
                <a14:useLocalDpi xmlns:a14="http://schemas.microsoft.com/office/drawing/2010/main" val="0"/>
              </a:ext>
            </a:extLst>
          </a:blip>
          <a:srcRect/>
          <a:stretch>
            <a:fillRect/>
          </a:stretch>
        </p:blipFill>
        <p:spPr bwMode="auto">
          <a:xfrm>
            <a:off x="2809875" y="3976688"/>
            <a:ext cx="5353050" cy="22383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ETL</a:t>
            </a:r>
            <a:r>
              <a:rPr kumimoji="1" lang="zh-CN" altLang="en-US" dirty="0"/>
              <a:t>框架</a:t>
            </a:r>
            <a:r>
              <a:rPr kumimoji="1" lang="en-US" altLang="zh-CN" dirty="0"/>
              <a:t>-Sqoop-</a:t>
            </a:r>
            <a:r>
              <a:rPr kumimoji="1" lang="zh-CN" altLang="en-US" dirty="0"/>
              <a:t>安装</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3" name="文本框 12"/>
          <p:cNvSpPr txBox="1"/>
          <p:nvPr/>
        </p:nvSpPr>
        <p:spPr>
          <a:xfrm>
            <a:off x="409575" y="962421"/>
            <a:ext cx="6096000" cy="419474"/>
          </a:xfrm>
          <a:prstGeom prst="rect">
            <a:avLst/>
          </a:prstGeom>
          <a:noFill/>
        </p:spPr>
        <p:txBody>
          <a:bodyPr wrap="square">
            <a:spAutoFit/>
          </a:bodyPr>
          <a:lstStyle/>
          <a:p>
            <a:pPr marL="0" marR="0" lvl="0" indent="304800" algn="l" defTabSz="914400" rtl="0" eaLnBrk="1" fontAlgn="auto" latinLnBrk="0" hangingPunct="1">
              <a:lnSpc>
                <a:spcPct val="150000"/>
              </a:lnSpc>
              <a:spcBef>
                <a:spcPts val="360"/>
              </a:spcBef>
              <a:spcAft>
                <a:spcPts val="360"/>
              </a:spcAft>
              <a:buClrTx/>
              <a:buSzTx/>
              <a:buFontTx/>
              <a:buNone/>
              <a:defRPr/>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本虚拟机中已经安装好了</a:t>
            </a:r>
            <a:r>
              <a:rPr lang="en-US" altLang="zh-CN" sz="1600" dirty="0" err="1">
                <a:solidFill>
                  <a:prstClr val="black"/>
                </a:solidFill>
                <a:latin typeface="微软雅黑 Light" panose="020B0502040204020203" pitchFamily="34" charset="-122"/>
                <a:ea typeface="阿里巴巴普惠体" panose="00020600040101010101"/>
                <a:cs typeface="Times New Roman" panose="02020603050405020304" pitchFamily="18" charset="0"/>
              </a:rPr>
              <a:t>sqoop</a:t>
            </a: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，使用的版本是</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1.4.7</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p:txBody>
      </p:sp>
      <p:sp>
        <p:nvSpPr>
          <p:cNvPr id="14" name="文本框 13"/>
          <p:cNvSpPr txBox="1"/>
          <p:nvPr/>
        </p:nvSpPr>
        <p:spPr>
          <a:xfrm>
            <a:off x="409575" y="1478988"/>
            <a:ext cx="6096000" cy="457241"/>
          </a:xfrm>
          <a:prstGeom prst="rect">
            <a:avLst/>
          </a:prstGeom>
          <a:noFill/>
        </p:spPr>
        <p:txBody>
          <a:bodyPr wrap="square">
            <a:spAutoFit/>
          </a:bodyPr>
          <a:lstStyle/>
          <a:p>
            <a:pPr marL="0" marR="0" lvl="0" indent="304800" algn="l" defTabSz="914400" rtl="0" eaLnBrk="1" fontAlgn="auto" latinLnBrk="0" hangingPunct="1">
              <a:lnSpc>
                <a:spcPct val="150000"/>
              </a:lnSpc>
              <a:spcBef>
                <a:spcPts val="360"/>
              </a:spcBef>
              <a:spcAft>
                <a:spcPts val="360"/>
              </a:spcAft>
              <a:buClrTx/>
              <a:buSzTx/>
              <a:buFontTx/>
              <a:buNone/>
              <a:defRPr/>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验证启动</a:t>
            </a:r>
            <a:r>
              <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宋体" panose="02010600030101010101" pitchFamily="2" charset="-122"/>
                <a:cs typeface="Times New Roman" panose="02020603050405020304" pitchFamily="18" charset="0"/>
              </a:rPr>
              <a:t>：</a:t>
            </a: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5" name="文本框 14"/>
          <p:cNvSpPr txBox="1"/>
          <p:nvPr/>
        </p:nvSpPr>
        <p:spPr>
          <a:xfrm>
            <a:off x="1238250" y="2083989"/>
            <a:ext cx="7543800" cy="974626"/>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export</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server</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800" b="0" i="0" u="none" strike="noStrike" kern="120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-1.4.7/</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bin</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list</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databases \</a:t>
            </a:r>
            <a:endParaRPr lang="en-US" altLang="zh-CN" sz="2000" dirty="0">
              <a:solidFill>
                <a:prstClr val="black"/>
              </a:solidFill>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 </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jdbc:mysql</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://node1:3306/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mn-cs"/>
              </a:rPr>
              <a:t>--username root --password 123456</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pic>
        <p:nvPicPr>
          <p:cNvPr id="16" name="图片 15"/>
          <p:cNvPicPr/>
          <p:nvPr/>
        </p:nvPicPr>
        <p:blipFill>
          <a:blip r:embed="rId1"/>
          <a:stretch>
            <a:fillRect/>
          </a:stretch>
        </p:blipFill>
        <p:spPr>
          <a:xfrm>
            <a:off x="1332703" y="3665403"/>
            <a:ext cx="4752975" cy="2150801"/>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en-US" altLang="zh-CN" dirty="0"/>
              <a:t>sqoop</a:t>
            </a:r>
            <a:r>
              <a:rPr lang="zh-CN" altLang="en-US" dirty="0"/>
              <a:t>组件</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lang="en-US" altLang="zh-CN">
                <a:solidFill>
                  <a:schemeClr val="tx1"/>
                </a:solidFill>
                <a:sym typeface="+mn-ea"/>
              </a:rPr>
              <a:t>ETL</a:t>
            </a:r>
            <a:r>
              <a:rPr>
                <a:solidFill>
                  <a:schemeClr val="tx1"/>
                </a:solidFill>
                <a:sym typeface="+mn-ea"/>
              </a:rPr>
              <a:t>框架</a:t>
            </a:r>
            <a:r>
              <a:rPr lang="en-US" altLang="zh-CN">
                <a:solidFill>
                  <a:schemeClr val="tx1"/>
                </a:solidFill>
                <a:sym typeface="+mn-ea"/>
              </a:rPr>
              <a:t>-Sqoop</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chemeClr val="tx1"/>
                </a:solidFill>
              </a:rPr>
              <a:t>项目技术架构</a:t>
            </a:r>
            <a:endParaRPr lang="en-US" altLang="zh-CN" dirty="0">
              <a:solidFill>
                <a:schemeClr val="tx1"/>
              </a:solidFill>
            </a:endParaRPr>
          </a:p>
          <a:p>
            <a:r>
              <a:rPr lang="zh-CN" altLang="en-US" dirty="0">
                <a:solidFill>
                  <a:schemeClr val="tx1"/>
                </a:solidFill>
              </a:rPr>
              <a:t>数据仓库维度模型设计</a:t>
            </a:r>
            <a:endParaRPr lang="en-US" altLang="zh-CN" dirty="0">
              <a:solidFill>
                <a:schemeClr val="tx1"/>
              </a:solidFill>
            </a:endParaRPr>
          </a:p>
          <a:p>
            <a:r>
              <a:rPr lang="en-US" altLang="zh-CN" dirty="0">
                <a:solidFill>
                  <a:schemeClr val="tx1"/>
                </a:solidFill>
              </a:rPr>
              <a:t>ETL</a:t>
            </a:r>
            <a:r>
              <a:rPr lang="zh-CN" altLang="en-US" dirty="0">
                <a:solidFill>
                  <a:schemeClr val="tx1"/>
                </a:solidFill>
              </a:rPr>
              <a:t>框架</a:t>
            </a:r>
            <a:r>
              <a:rPr lang="en-US" altLang="zh-CN" dirty="0">
                <a:solidFill>
                  <a:schemeClr val="tx1"/>
                </a:solidFill>
              </a:rPr>
              <a:t>-Sqoop</a:t>
            </a:r>
            <a:endParaRPr lang="en-US" altLang="zh-CN" dirty="0">
              <a:solidFill>
                <a:schemeClr val="tx1"/>
              </a:solidFill>
            </a:endParaRPr>
          </a:p>
          <a:p>
            <a:r>
              <a:rPr lang="zh-CN" altLang="en-US" dirty="0">
                <a:solidFill>
                  <a:srgbClr val="FF0000"/>
                </a:solidFill>
              </a:rPr>
              <a:t>缓慢变化维</a:t>
            </a:r>
            <a:endParaRPr lang="en-US" altLang="zh-CN" dirty="0">
              <a:solidFill>
                <a:srgbClr val="FF0000"/>
              </a:solidFill>
            </a:endParaRPr>
          </a:p>
          <a:p>
            <a:r>
              <a:rPr lang="zh-CN" altLang="en-US" dirty="0"/>
              <a:t>业务数据分析</a:t>
            </a:r>
            <a:endParaRPr lang="en-US" altLang="zh-CN" dirty="0"/>
          </a:p>
          <a:p>
            <a:r>
              <a:rPr lang="zh-CN" altLang="en-US" dirty="0"/>
              <a:t>日志数据分析</a:t>
            </a:r>
            <a:endParaRPr lang="en-US" altLang="zh-CN"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简介</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0" name="文本框 9"/>
          <p:cNvSpPr txBox="1"/>
          <p:nvPr/>
        </p:nvSpPr>
        <p:spPr>
          <a:xfrm>
            <a:off x="710879" y="978040"/>
            <a:ext cx="10523528" cy="3867725"/>
          </a:xfrm>
          <a:prstGeom prst="rect">
            <a:avLst/>
          </a:prstGeom>
          <a:noFill/>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 维度建模的数据仓库中，有一个概念叫</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Slowly Changing Dimensions</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，中文一般翻译成</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缓慢变化维”，经常被简写为</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SCD</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缓慢变化维的提出是因为在现实世界中，维度的属性并不是静态的，它会随着时间的流失发生缓慢的变化。这种随时间发生变化的维度我们一般称之为缓慢变化维，并且把处理维度表的历史变化信息的问题称为处理缓慢变化维的问题，有时也简称为处理</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SCD</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的问题。</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数据仓库的数据模型设计过程中，经常会遇到这样的需求：</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 1</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表中的部分字段会被</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update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，例如：用户的地址，订单的状态等等</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 2</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需要查看某一个时间点或者时间段的历史快照信息，例如：</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285750" marR="0" lvl="0" indent="-285750" algn="l" defTabSz="914400" rtl="0" eaLnBrk="1" fontAlgn="auto" latinLnBrk="0" hangingPunct="1">
              <a:lnSpc>
                <a:spcPct val="100000"/>
              </a:lnSpc>
              <a:spcBef>
                <a:spcPts val="360"/>
              </a:spcBef>
              <a:spcAft>
                <a:spcPts val="36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查看某一个产品在历史某一时间点的状态</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285750" marR="0" lvl="0" indent="-285750" algn="l" defTabSz="914400" rtl="0" eaLnBrk="1" fontAlgn="auto" latinLnBrk="0" hangingPunct="1">
              <a:lnSpc>
                <a:spcPct val="100000"/>
              </a:lnSpc>
              <a:spcBef>
                <a:spcPts val="360"/>
              </a:spcBef>
              <a:spcAft>
                <a:spcPts val="360"/>
              </a:spcAft>
              <a:buClrTx/>
              <a:buSzTx/>
              <a:buFont typeface="Arial" panose="020B0604020202020204" pitchFamily="34" charset="0"/>
              <a:buChar char="•"/>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查看某一个用户在过去某一段时间内，更新过几次等等</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3</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、变化的比例和频率不是很大，例如：总共有</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1000</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万的会员，每天新增和发生变化的有</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10</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万左右</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0" marR="0" lvl="0" indent="0" algn="l" defTabSz="914400" rtl="0" eaLnBrk="1" fontAlgn="auto" latinLnBrk="0" hangingPunct="1">
              <a:lnSpc>
                <a:spcPct val="100000"/>
              </a:lnSpc>
              <a:spcBef>
                <a:spcPts val="360"/>
              </a:spcBef>
              <a:spcAft>
                <a:spcPts val="360"/>
              </a:spcAft>
              <a:buClrTx/>
              <a:buSzTx/>
              <a:buFontTx/>
              <a:buNone/>
              <a:defRPr/>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4</a:t>
            </a:r>
            <a:r>
              <a:rPr lang="zh-CN" altLang="en-US"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、可以使用拉链表来解决缓慢变化维问题</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a:t>
            </a:r>
            <a:endParaRPr kumimoji="1" lang="zh-CN" altLang="en-US" dirty="0"/>
          </a:p>
        </p:txBody>
      </p:sp>
      <p:sp>
        <p:nvSpPr>
          <p:cNvPr id="11" name="文本框 10"/>
          <p:cNvSpPr txBox="1"/>
          <p:nvPr/>
        </p:nvSpPr>
        <p:spPr>
          <a:xfrm>
            <a:off x="738187" y="899598"/>
            <a:ext cx="10715625" cy="1728678"/>
          </a:xfrm>
          <a:prstGeom prst="rect">
            <a:avLst/>
          </a:prstGeom>
          <a:noFill/>
        </p:spPr>
        <p:txBody>
          <a:bodyPr wrap="square">
            <a:spAutoFit/>
          </a:bodyPr>
          <a:lstStyle/>
          <a:p>
            <a:pPr marL="285750" indent="-285750">
              <a:spcBef>
                <a:spcPts val="960"/>
              </a:spcBef>
              <a:spcAft>
                <a:spcPts val="960"/>
              </a:spcAft>
              <a:buFont typeface="Wingdings" panose="05000000000000000000" pitchFamily="2" charset="2"/>
              <a:buChar char="l"/>
            </a:pPr>
            <a:r>
              <a:rPr lang="zh-CN" altLang="zh-CN" sz="18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拉链表</a:t>
            </a:r>
            <a:endParaRPr lang="zh-CN" altLang="zh-CN" sz="1800" b="1"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拉链表不存储冗余的数据，只有某行的数据发生变化，才需要保存下来，相比每次全量同步会节省存储空间</a:t>
            </a:r>
            <a:endParaRPr lang="zh-CN" altLang="zh-CN" sz="1600" dirty="0">
              <a:solidFill>
                <a:prstClr val="black"/>
              </a:solidFill>
              <a:latin typeface="微软雅黑 Light" panose="020B0502040204020203" pitchFamily="34" charset="-122"/>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能够查询到历史快照</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indent="-342900">
              <a:buSzPts val="1000"/>
              <a:buFont typeface="Symbol" panose="05050102010706020507" pitchFamily="18" charset="2"/>
              <a:buChar char=""/>
              <a:tabLst>
                <a:tab pos="457200" algn="l"/>
              </a:tabLst>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额外的增加了两列（</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dw_start_date</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 </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dw_end_date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），为数据行的生命周期</a:t>
            </a:r>
            <a:endPar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indent="-342900">
              <a:buSzPts val="1000"/>
              <a:buFont typeface="Symbol" panose="05050102010706020507" pitchFamily="18" charset="2"/>
              <a:buChar char=""/>
              <a:tabLst>
                <a:tab pos="457200" algn="l"/>
              </a:tabLst>
            </a:pPr>
            <a:r>
              <a:rPr kumimoji="0" lang="en-US"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阿里巴巴普惠体" panose="00020600040101010101"/>
                <a:cs typeface="Times New Roman" panose="02020603050405020304" pitchFamily="18" charset="0"/>
              </a:rPr>
              <a:t>12</a:t>
            </a:r>
            <a:r>
              <a:rPr kumimoji="0" lang="zh-CN" altLang="en-US" sz="1600" b="0" i="0" u="none" strike="noStrike" kern="1200" cap="none" spc="0" normalizeH="0" baseline="0" noProof="0" dirty="0">
                <a:ln>
                  <a:noFill/>
                </a:ln>
                <a:solidFill>
                  <a:srgbClr val="FF0000"/>
                </a:solidFill>
                <a:effectLst/>
                <a:uLnTx/>
                <a:uFillTx/>
                <a:latin typeface="微软雅黑 Light" panose="020B0502040204020203" pitchFamily="34" charset="-122"/>
                <a:ea typeface="阿里巴巴普惠体" panose="00020600040101010101"/>
                <a:cs typeface="Times New Roman" panose="02020603050405020304" pitchFamily="18" charset="0"/>
              </a:rPr>
              <a:t>月</a:t>
            </a:r>
            <a:r>
              <a:rPr kumimoji="0" lang="en-US"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阿里巴巴普惠体" panose="00020600040101010101"/>
                <a:cs typeface="Times New Roman" panose="02020603050405020304" pitchFamily="18" charset="0"/>
              </a:rPr>
              <a:t>20</a:t>
            </a:r>
            <a:r>
              <a:rPr kumimoji="0" lang="zh-CN" altLang="en-US" sz="1600" b="0" i="0" u="none" strike="noStrike" kern="1200" cap="none" spc="0" normalizeH="0" baseline="0" noProof="0" dirty="0">
                <a:ln>
                  <a:noFill/>
                </a:ln>
                <a:solidFill>
                  <a:srgbClr val="FF0000"/>
                </a:solidFill>
                <a:effectLst/>
                <a:uLnTx/>
                <a:uFillTx/>
                <a:latin typeface="微软雅黑 Light" panose="020B0502040204020203" pitchFamily="34" charset="-122"/>
                <a:ea typeface="阿里巴巴普惠体" panose="00020600040101010101"/>
                <a:cs typeface="Times New Roman" panose="02020603050405020304" pitchFamily="18" charset="0"/>
              </a:rPr>
              <a:t>日商品拉链表的数据：</a:t>
            </a:r>
            <a:endParaRPr lang="zh-CN" altLang="zh-CN" sz="1600" dirty="0">
              <a:solidFill>
                <a:srgbClr val="FF0000"/>
              </a:solidFill>
              <a:latin typeface="微软雅黑 Light" panose="020B0502040204020203" pitchFamily="34" charset="-122"/>
              <a:cs typeface="Times New Roman" panose="02020603050405020304" pitchFamily="18" charset="0"/>
            </a:endParaRPr>
          </a:p>
        </p:txBody>
      </p:sp>
      <p:graphicFrame>
        <p:nvGraphicFramePr>
          <p:cNvPr id="13" name="表格 12"/>
          <p:cNvGraphicFramePr>
            <a:graphicFrameLocks noGrp="1"/>
          </p:cNvGraphicFramePr>
          <p:nvPr>
            <p:custDataLst>
              <p:tags r:id="rId1"/>
            </p:custDataLst>
          </p:nvPr>
        </p:nvGraphicFramePr>
        <p:xfrm>
          <a:off x="1018221" y="2734257"/>
          <a:ext cx="6231258" cy="2211070"/>
        </p:xfrm>
        <a:graphic>
          <a:graphicData uri="http://schemas.openxmlformats.org/drawingml/2006/table">
            <a:tbl>
              <a:tblPr firstRow="1" firstCol="1" bandRow="1">
                <a:tableStyleId>{5C22544A-7EE6-4342-B048-85BDC9FD1C3A}</a:tableStyleId>
              </a:tblPr>
              <a:tblGrid>
                <a:gridCol w="1038543"/>
                <a:gridCol w="1038543"/>
                <a:gridCol w="1038543"/>
                <a:gridCol w="1038543"/>
                <a:gridCol w="1038543"/>
                <a:gridCol w="1038543"/>
              </a:tblGrid>
              <a:tr h="436245">
                <a:tc>
                  <a:txBody>
                    <a:bodyPr/>
                    <a:lstStyle/>
                    <a:p>
                      <a:pPr algn="ctr"/>
                      <a:r>
                        <a:rPr lang="en-US" sz="1200">
                          <a:effectLst/>
                          <a:ea typeface="阿里巴巴普惠体" panose="00020600040101010101"/>
                        </a:rPr>
                        <a:t>goods_id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goods_status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dirty="0" err="1">
                          <a:effectLst/>
                          <a:ea typeface="阿里巴巴普惠体" panose="00020600040101010101"/>
                        </a:rPr>
                        <a:t>modifytime</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dw_start_date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dw_end_date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436245">
                <a:tc>
                  <a:txBody>
                    <a:bodyPr/>
                    <a:lstStyle/>
                    <a:p>
                      <a:r>
                        <a:rPr lang="en-US" sz="1200">
                          <a:effectLst/>
                          <a:ea typeface="阿里巴巴普惠体" panose="00020600040101010101"/>
                        </a:rPr>
                        <a:t>001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dirty="0">
                          <a:effectLst/>
                          <a:ea typeface="阿里巴巴普惠体" panose="00020600040101010101"/>
                        </a:rPr>
                        <a:t>2020-12-18</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429260">
                <a:tc>
                  <a:txBody>
                    <a:bodyPr/>
                    <a:lstStyle/>
                    <a:p>
                      <a:r>
                        <a:rPr lang="en-US" sz="1200">
                          <a:effectLst/>
                          <a:ea typeface="阿里巴巴普惠体" panose="00020600040101010101"/>
                        </a:rPr>
                        <a:t>002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dirty="0">
                          <a:effectLst/>
                          <a:ea typeface="阿里巴巴普惠体" panose="00020600040101010101"/>
                        </a:rPr>
                        <a:t>待售</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2020-12-19</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436245">
                <a:tc>
                  <a:txBody>
                    <a:bodyPr/>
                    <a:lstStyle/>
                    <a:p>
                      <a:r>
                        <a:rPr lang="en-US" sz="1200">
                          <a:effectLst/>
                          <a:ea typeface="阿里巴巴普惠体" panose="00020600040101010101"/>
                        </a:rPr>
                        <a:t>003</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在售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429260">
                <a:tc>
                  <a:txBody>
                    <a:bodyPr/>
                    <a:lstStyle/>
                    <a:p>
                      <a:r>
                        <a:rPr lang="en-US" sz="1200">
                          <a:effectLst/>
                          <a:ea typeface="阿里巴巴普惠体" panose="00020600040101010101"/>
                        </a:rPr>
                        <a:t>004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已删除</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2020-12-15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dirty="0">
                          <a:effectLst/>
                          <a:ea typeface="阿里巴巴普惠体" panose="00020600040101010101"/>
                        </a:rPr>
                        <a:t>9999-12-31</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bl>
          </a:graphicData>
        </a:graphic>
      </p:graphicFrame>
      <p:sp>
        <p:nvSpPr>
          <p:cNvPr id="15" name="文本框 14"/>
          <p:cNvSpPr txBox="1"/>
          <p:nvPr/>
        </p:nvSpPr>
        <p:spPr>
          <a:xfrm>
            <a:off x="752474" y="5166856"/>
            <a:ext cx="11439526" cy="1323439"/>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12</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月</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20</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日的数据是全新的数据导入到数仓表中</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dw_start_date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表示某一条数据的生命周期起始时间，即数据从该时间开始有效（即生效日期）</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dw_end_date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表示某一条数据的生命周期结束时间，即数据到这一天失效（即失效日期）</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dw_end_date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为</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9999-12-31</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，表示当前这条数据是最新的数据，数据到</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9999-12-31</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才过期</a:t>
            </a: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endParaRPr lang="en-US" altLang="zh-CN" sz="1600" dirty="0">
              <a:solidFill>
                <a:prstClr val="black"/>
              </a:solidFill>
              <a:latin typeface="微软雅黑 Light" panose="020B0502040204020203" pitchFamily="34" charset="-122"/>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a:t>
            </a:r>
            <a:endParaRPr kumimoji="1" lang="zh-CN" altLang="en-US" dirty="0"/>
          </a:p>
        </p:txBody>
      </p:sp>
      <p:sp>
        <p:nvSpPr>
          <p:cNvPr id="11" name="文本框 10"/>
          <p:cNvSpPr txBox="1"/>
          <p:nvPr/>
        </p:nvSpPr>
        <p:spPr>
          <a:xfrm>
            <a:off x="927098" y="874595"/>
            <a:ext cx="10715625"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latin typeface="微软雅黑 Light" panose="020B0502040204020203" pitchFamily="34" charset="-122"/>
                <a:cs typeface="Times New Roman" panose="02020603050405020304" pitchFamily="18" charset="0"/>
              </a:rPr>
              <a:t>12</a:t>
            </a:r>
            <a:r>
              <a:rPr lang="zh-CN" altLang="zh-CN" sz="1600" dirty="0">
                <a:solidFill>
                  <a:srgbClr val="FF0000"/>
                </a:solidFill>
                <a:latin typeface="微软雅黑 Light" panose="020B0502040204020203" pitchFamily="34" charset="-122"/>
                <a:cs typeface="Times New Roman" panose="02020603050405020304" pitchFamily="18" charset="0"/>
              </a:rPr>
              <a:t>月</a:t>
            </a:r>
            <a:r>
              <a:rPr lang="en-US" altLang="zh-CN" sz="1600" dirty="0">
                <a:solidFill>
                  <a:srgbClr val="FF0000"/>
                </a:solidFill>
                <a:latin typeface="微软雅黑 Light" panose="020B0502040204020203" pitchFamily="34" charset="-122"/>
                <a:cs typeface="Times New Roman" panose="02020603050405020304" pitchFamily="18" charset="0"/>
              </a:rPr>
              <a:t>21</a:t>
            </a:r>
            <a:r>
              <a:rPr lang="zh-CN" altLang="zh-CN" sz="1600" dirty="0">
                <a:solidFill>
                  <a:srgbClr val="FF0000"/>
                </a:solidFill>
                <a:latin typeface="微软雅黑 Light" panose="020B0502040204020203" pitchFamily="34" charset="-122"/>
                <a:cs typeface="Times New Roman" panose="02020603050405020304" pitchFamily="18" charset="0"/>
              </a:rPr>
              <a:t>日商品拉链表的数据</a:t>
            </a:r>
            <a:endParaRPr lang="zh-CN" altLang="zh-CN" sz="1600" dirty="0">
              <a:solidFill>
                <a:srgbClr val="FF0000"/>
              </a:solidFill>
              <a:latin typeface="微软雅黑 Light" panose="020B0502040204020203" pitchFamily="34" charset="-122"/>
              <a:cs typeface="Times New Roman" panose="02020603050405020304" pitchFamily="18" charset="0"/>
            </a:endParaRPr>
          </a:p>
        </p:txBody>
      </p:sp>
      <p:graphicFrame>
        <p:nvGraphicFramePr>
          <p:cNvPr id="2" name="表格 1"/>
          <p:cNvGraphicFramePr>
            <a:graphicFrameLocks noGrp="1"/>
          </p:cNvGraphicFramePr>
          <p:nvPr>
            <p:custDataLst>
              <p:tags r:id="rId1"/>
            </p:custDataLst>
          </p:nvPr>
        </p:nvGraphicFramePr>
        <p:xfrm>
          <a:off x="927098" y="1322426"/>
          <a:ext cx="9264654" cy="3068600"/>
        </p:xfrm>
        <a:graphic>
          <a:graphicData uri="http://schemas.openxmlformats.org/drawingml/2006/table">
            <a:tbl>
              <a:tblPr firstRow="1" firstCol="1" bandRow="1">
                <a:tableStyleId>{5C22544A-7EE6-4342-B048-85BDC9FD1C3A}</a:tableStyleId>
              </a:tblPr>
              <a:tblGrid>
                <a:gridCol w="1544109"/>
                <a:gridCol w="1544109"/>
                <a:gridCol w="1544109"/>
                <a:gridCol w="1544109"/>
                <a:gridCol w="1544109"/>
                <a:gridCol w="1544109"/>
              </a:tblGrid>
              <a:tr h="383575">
                <a:tc>
                  <a:txBody>
                    <a:bodyPr/>
                    <a:lstStyle/>
                    <a:p>
                      <a:pPr algn="ctr"/>
                      <a:r>
                        <a:rPr lang="en-US" sz="1200">
                          <a:effectLst/>
                          <a:ea typeface="阿里巴巴普惠体" panose="00020600040101010101"/>
                        </a:rPr>
                        <a:t>goods_id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goods_status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modifytime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dw_start_date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dw_end_date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effectLst/>
                          <a:ea typeface="阿里巴巴普惠体" panose="00020600040101010101"/>
                        </a:rPr>
                        <a:t>001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2020-12-18</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dirty="0">
                          <a:solidFill>
                            <a:srgbClr val="FF0000"/>
                          </a:solidFill>
                          <a:effectLst/>
                          <a:ea typeface="阿里巴巴普惠体" panose="00020600040101010101"/>
                        </a:rPr>
                        <a:t>2020-12-21</a:t>
                      </a:r>
                      <a:endParaRPr lang="zh-CN" sz="12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dirty="0">
                          <a:effectLst/>
                          <a:ea typeface="阿里巴巴普惠体" panose="00020600040101010101"/>
                        </a:rPr>
                        <a:t>002</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待售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2020-12-19</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effectLst/>
                          <a:ea typeface="阿里巴巴普惠体" panose="00020600040101010101"/>
                        </a:rPr>
                        <a:t>003</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在售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effectLst/>
                          <a:ea typeface="阿里巴巴普惠体" panose="00020600040101010101"/>
                        </a:rPr>
                        <a:t>004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已删除</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2020-12-15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solidFill>
                            <a:srgbClr val="FF0000"/>
                          </a:solidFill>
                          <a:effectLst/>
                          <a:ea typeface="阿里巴巴普惠体" panose="00020600040101010101"/>
                        </a:rPr>
                        <a:t>001</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solidFill>
                            <a:srgbClr val="FF0000"/>
                          </a:solidFill>
                          <a:effectLst/>
                          <a:ea typeface="阿里巴巴普惠体" panose="00020600040101010101"/>
                        </a:rPr>
                        <a:t>待售</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solidFill>
                            <a:srgbClr val="FF0000"/>
                          </a:solidFill>
                          <a:effectLst/>
                          <a:ea typeface="阿里巴巴普惠体" panose="00020600040101010101"/>
                        </a:rPr>
                        <a:t>2020-12-18</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solidFill>
                            <a:srgbClr val="FF0000"/>
                          </a:solidFill>
                          <a:effectLst/>
                          <a:ea typeface="阿里巴巴普惠体" panose="00020600040101010101"/>
                        </a:rPr>
                        <a:t>2020-12-21</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solidFill>
                            <a:srgbClr val="FF0000"/>
                          </a:solidFill>
                          <a:effectLst/>
                          <a:ea typeface="阿里巴巴普惠体" panose="00020600040101010101"/>
                        </a:rPr>
                        <a:t>2020-12-21</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dirty="0">
                          <a:solidFill>
                            <a:srgbClr val="FF0000"/>
                          </a:solidFill>
                          <a:effectLst/>
                          <a:ea typeface="阿里巴巴普惠体" panose="00020600040101010101"/>
                        </a:rPr>
                        <a:t>9999-12-31</a:t>
                      </a:r>
                      <a:endParaRPr lang="zh-CN" sz="12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effectLst/>
                          <a:ea typeface="阿里巴巴普惠体" panose="00020600040101010101"/>
                        </a:rPr>
                        <a:t>005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383575">
                <a:tc>
                  <a:txBody>
                    <a:bodyPr/>
                    <a:lstStyle/>
                    <a:p>
                      <a:r>
                        <a:rPr lang="en-US" sz="1200">
                          <a:effectLst/>
                          <a:ea typeface="阿里巴巴普惠体" panose="00020600040101010101"/>
                        </a:rPr>
                        <a:t>006</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dirty="0">
                          <a:effectLst/>
                          <a:ea typeface="阿里巴巴普惠体" panose="00020600040101010101"/>
                        </a:rPr>
                        <a:t>9999-12-31</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bl>
          </a:graphicData>
        </a:graphic>
      </p:graphicFrame>
      <p:sp>
        <p:nvSpPr>
          <p:cNvPr id="8" name="文本框 7"/>
          <p:cNvSpPr txBox="1"/>
          <p:nvPr/>
        </p:nvSpPr>
        <p:spPr>
          <a:xfrm>
            <a:off x="710880" y="4736910"/>
            <a:ext cx="10901363" cy="1076325"/>
          </a:xfrm>
          <a:prstGeom prst="rect">
            <a:avLst/>
          </a:prstGeom>
          <a:noFill/>
        </p:spPr>
        <p:txBody>
          <a:bodyPr wrap="square">
            <a:spAutoFit/>
          </a:bodyPr>
          <a:lstStyle/>
          <a:p>
            <a:pPr marL="342900" lvl="0" indent="-342900">
              <a:buSzPts val="1000"/>
              <a:buFont typeface="Symbol" panose="05050102010706020507" pitchFamily="18" charset="2"/>
              <a:buChar char=""/>
              <a:tabLst>
                <a:tab pos="457200" algn="l"/>
              </a:tabLst>
            </a:pPr>
            <a:r>
              <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拉链表中没有存储冗余的数据，只要数据没有变化，无需同步</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001编号的商品数据的状态发生了变化（从待审核 → 待售），需要将原有的dw_end_date变为2020-12-21，表示待审核状态，在2019/12/20（包含）</a:t>
            </a:r>
            <a:r>
              <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 - 2019/12/21有效</a:t>
            </a:r>
            <a:endPar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marL="342900" lvl="0" indent="-342900">
              <a:buSzPts val="1000"/>
              <a:buFont typeface="Symbol" panose="05050102010706020507" pitchFamily="18" charset="2"/>
              <a:buChar char=""/>
              <a:tabLst>
                <a:tab pos="457200" algn="l"/>
              </a:tabLst>
            </a:pPr>
            <a:r>
              <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001编号新的状态重新保存了一条记录，dw_start_date为2019/12/21，dw_end_date为9999/12/31</a:t>
            </a:r>
            <a:endParaRPr lang="zh-CN"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a:t>
            </a:r>
            <a:endParaRPr kumimoji="1" lang="zh-CN" altLang="en-US" dirty="0"/>
          </a:p>
        </p:txBody>
      </p:sp>
      <p:sp>
        <p:nvSpPr>
          <p:cNvPr id="11" name="文本框 10"/>
          <p:cNvSpPr txBox="1"/>
          <p:nvPr/>
        </p:nvSpPr>
        <p:spPr>
          <a:xfrm>
            <a:off x="738187" y="899598"/>
            <a:ext cx="10715625"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latin typeface="微软雅黑 Light" panose="020B0502040204020203" pitchFamily="34" charset="-122"/>
                <a:cs typeface="Times New Roman" panose="02020603050405020304" pitchFamily="18" charset="0"/>
              </a:rPr>
              <a:t>12</a:t>
            </a:r>
            <a:r>
              <a:rPr lang="zh-CN" altLang="zh-CN" sz="1600" dirty="0">
                <a:solidFill>
                  <a:srgbClr val="FF0000"/>
                </a:solidFill>
                <a:latin typeface="微软雅黑 Light" panose="020B0502040204020203" pitchFamily="34" charset="-122"/>
                <a:cs typeface="Times New Roman" panose="02020603050405020304" pitchFamily="18" charset="0"/>
              </a:rPr>
              <a:t>月</a:t>
            </a:r>
            <a:r>
              <a:rPr lang="en-US" altLang="zh-CN" sz="1600" dirty="0">
                <a:solidFill>
                  <a:srgbClr val="FF0000"/>
                </a:solidFill>
                <a:latin typeface="微软雅黑 Light" panose="020B0502040204020203" pitchFamily="34" charset="-122"/>
                <a:cs typeface="Times New Roman" panose="02020603050405020304" pitchFamily="18" charset="0"/>
              </a:rPr>
              <a:t>22</a:t>
            </a:r>
            <a:r>
              <a:rPr lang="zh-CN" altLang="zh-CN" sz="1600" dirty="0">
                <a:solidFill>
                  <a:srgbClr val="FF0000"/>
                </a:solidFill>
                <a:latin typeface="微软雅黑 Light" panose="020B0502040204020203" pitchFamily="34" charset="-122"/>
                <a:cs typeface="Times New Roman" panose="02020603050405020304" pitchFamily="18" charset="0"/>
              </a:rPr>
              <a:t>日商品拉链表的数据</a:t>
            </a:r>
            <a:endParaRPr lang="zh-CN" altLang="zh-CN" sz="1600" dirty="0">
              <a:solidFill>
                <a:srgbClr val="FF0000"/>
              </a:solidFill>
              <a:latin typeface="微软雅黑 Light" panose="020B0502040204020203" pitchFamily="34" charset="-122"/>
              <a:cs typeface="Times New Roman" panose="02020603050405020304" pitchFamily="18" charset="0"/>
            </a:endParaRPr>
          </a:p>
        </p:txBody>
      </p:sp>
      <p:graphicFrame>
        <p:nvGraphicFramePr>
          <p:cNvPr id="4" name="表格 3"/>
          <p:cNvGraphicFramePr>
            <a:graphicFrameLocks noGrp="1"/>
          </p:cNvGraphicFramePr>
          <p:nvPr>
            <p:custDataLst>
              <p:tags r:id="rId1"/>
            </p:custDataLst>
          </p:nvPr>
        </p:nvGraphicFramePr>
        <p:xfrm>
          <a:off x="771034" y="1407149"/>
          <a:ext cx="10878042" cy="5060328"/>
        </p:xfrm>
        <a:graphic>
          <a:graphicData uri="http://schemas.openxmlformats.org/drawingml/2006/table">
            <a:tbl>
              <a:tblPr firstRow="1" firstCol="1" bandRow="1">
                <a:tableStyleId>{5C22544A-7EE6-4342-B048-85BDC9FD1C3A}</a:tableStyleId>
              </a:tblPr>
              <a:tblGrid>
                <a:gridCol w="1813007"/>
                <a:gridCol w="1813007"/>
                <a:gridCol w="1813007"/>
                <a:gridCol w="1813007"/>
                <a:gridCol w="1813007"/>
                <a:gridCol w="1813007"/>
              </a:tblGrid>
              <a:tr h="462024">
                <a:tc>
                  <a:txBody>
                    <a:bodyPr/>
                    <a:lstStyle/>
                    <a:p>
                      <a:pPr algn="ctr"/>
                      <a:r>
                        <a:rPr lang="en-US" sz="1200">
                          <a:effectLst/>
                          <a:ea typeface="阿里巴巴普惠体" panose="00020600040101010101"/>
                        </a:rPr>
                        <a:t>goods_id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pPr algn="ctr"/>
                      <a:r>
                        <a:rPr lang="en-US" sz="1200">
                          <a:effectLst/>
                          <a:ea typeface="阿里巴巴普惠体" panose="00020600040101010101"/>
                        </a:rPr>
                        <a:t>goods_status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pPr algn="ctr"/>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pPr algn="ctr"/>
                      <a:r>
                        <a:rPr lang="en-US" sz="1200">
                          <a:effectLst/>
                          <a:ea typeface="阿里巴巴普惠体" panose="00020600040101010101"/>
                        </a:rPr>
                        <a:t>modifytime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pPr algn="ctr"/>
                      <a:r>
                        <a:rPr lang="en-US" sz="1200">
                          <a:effectLst/>
                          <a:ea typeface="阿里巴巴普惠体" panose="00020600040101010101"/>
                        </a:rPr>
                        <a:t>dw_start_date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pPr algn="ctr"/>
                      <a:r>
                        <a:rPr lang="en-US" sz="1200">
                          <a:effectLst/>
                          <a:ea typeface="阿里巴巴普惠体" panose="00020600040101010101"/>
                        </a:rPr>
                        <a:t>dw_end_date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2020-12-18</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dirty="0">
                          <a:effectLst/>
                          <a:ea typeface="阿里巴巴普惠体" panose="00020600040101010101"/>
                        </a:rPr>
                        <a:t>2020-12-20</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dirty="0">
                          <a:effectLst/>
                          <a:ea typeface="阿里巴巴普惠体" panose="00020600040101010101"/>
                        </a:rPr>
                        <a:t>2020-12-21</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54712">
                <a:tc>
                  <a:txBody>
                    <a:bodyPr/>
                    <a:lstStyle/>
                    <a:p>
                      <a:r>
                        <a:rPr lang="en-US" sz="1200">
                          <a:effectLst/>
                          <a:ea typeface="阿里巴巴普惠体" panose="00020600040101010101"/>
                        </a:rPr>
                        <a:t>002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2020-12-19</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003</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在售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dirty="0">
                          <a:solidFill>
                            <a:srgbClr val="FF0000"/>
                          </a:solidFill>
                          <a:effectLst/>
                          <a:ea typeface="阿里巴巴普惠体" panose="00020600040101010101"/>
                        </a:rPr>
                        <a:t>2020-12-22</a:t>
                      </a:r>
                      <a:endParaRPr lang="zh-CN" sz="12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已删除</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2020-12-15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2020-12-18</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54712">
                <a:tc>
                  <a:txBody>
                    <a:bodyPr/>
                    <a:lstStyle/>
                    <a:p>
                      <a:r>
                        <a:rPr lang="en-US" sz="1200">
                          <a:effectLst/>
                          <a:ea typeface="阿里巴巴普惠体" panose="00020600040101010101"/>
                        </a:rPr>
                        <a:t>006</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solidFill>
                            <a:srgbClr val="FF0000"/>
                          </a:solidFill>
                          <a:effectLst/>
                          <a:ea typeface="阿里巴巴普惠体" panose="00020600040101010101"/>
                        </a:rPr>
                        <a:t>003</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solidFill>
                            <a:srgbClr val="FF0000"/>
                          </a:solidFill>
                          <a:effectLst/>
                          <a:ea typeface="阿里巴巴普惠体" panose="00020600040101010101"/>
                        </a:rPr>
                        <a:t>已删除</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solidFill>
                            <a:srgbClr val="FF0000"/>
                          </a:solidFill>
                          <a:effectLst/>
                          <a:ea typeface="阿里巴巴普惠体" panose="00020600040101010101"/>
                        </a:rPr>
                        <a:t>2020-12-20</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solidFill>
                            <a:srgbClr val="FF0000"/>
                          </a:solidFill>
                          <a:effectLst/>
                          <a:ea typeface="阿里巴巴普惠体" panose="00020600040101010101"/>
                        </a:rPr>
                        <a:t>2020-12-22</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solidFill>
                            <a:srgbClr val="FF0000"/>
                          </a:solidFill>
                          <a:effectLst/>
                          <a:ea typeface="阿里巴巴普惠体" panose="00020600040101010101"/>
                        </a:rPr>
                        <a:t>2020-12-22</a:t>
                      </a:r>
                      <a:endParaRPr lang="zh-CN" sz="120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dirty="0">
                          <a:solidFill>
                            <a:srgbClr val="FF0000"/>
                          </a:solidFill>
                          <a:effectLst/>
                          <a:ea typeface="阿里巴巴普惠体" panose="00020600040101010101"/>
                        </a:rPr>
                        <a:t>9999-12-31</a:t>
                      </a:r>
                      <a:endParaRPr lang="zh-CN" sz="12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62024">
                <a:tc>
                  <a:txBody>
                    <a:bodyPr/>
                    <a:lstStyle/>
                    <a:p>
                      <a:r>
                        <a:rPr lang="en-US" sz="1200">
                          <a:effectLst/>
                          <a:ea typeface="阿里巴巴普惠体" panose="00020600040101010101"/>
                        </a:rPr>
                        <a:t>007</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9999-12-31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r h="454712">
                <a:tc>
                  <a:txBody>
                    <a:bodyPr/>
                    <a:lstStyle/>
                    <a:p>
                      <a:r>
                        <a:rPr lang="en-US" sz="1200">
                          <a:effectLst/>
                          <a:ea typeface="阿里巴巴普惠体" panose="00020600040101010101"/>
                        </a:rPr>
                        <a:t>008</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zh-CN" sz="1200">
                          <a:effectLst/>
                          <a:ea typeface="阿里巴巴普惠体" panose="00020600040101010101"/>
                        </a:rPr>
                        <a:t>待审核</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a:effectLst/>
                          <a:ea typeface="阿里巴巴普惠体" panose="00020600040101010101"/>
                        </a:rPr>
                        <a:t>2020-12-22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c>
                  <a:txBody>
                    <a:bodyPr/>
                    <a:lstStyle/>
                    <a:p>
                      <a:r>
                        <a:rPr lang="en-US" sz="1200" dirty="0">
                          <a:effectLst/>
                          <a:ea typeface="阿里巴巴普惠体" panose="00020600040101010101"/>
                        </a:rPr>
                        <a:t>9999-12-31</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11470" marR="111470" marT="51448" marB="51448" anchor="ctr"/>
                </a:tc>
              </a:tr>
            </a:tbl>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a:t>
            </a:r>
            <a:endParaRPr kumimoji="1" lang="zh-CN" altLang="en-US" dirty="0"/>
          </a:p>
        </p:txBody>
      </p:sp>
      <p:sp>
        <p:nvSpPr>
          <p:cNvPr id="11" name="文本框 10"/>
          <p:cNvSpPr txBox="1"/>
          <p:nvPr/>
        </p:nvSpPr>
        <p:spPr>
          <a:xfrm>
            <a:off x="738187" y="1129620"/>
            <a:ext cx="107156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960"/>
              </a:spcBef>
              <a:spcAft>
                <a:spcPts val="960"/>
              </a:spcAft>
              <a:buClrTx/>
              <a:buSzTx/>
              <a:buFontTx/>
              <a:buNone/>
              <a:defRPr/>
            </a:pPr>
            <a:r>
              <a:rPr lang="en-US" altLang="zh-CN" sz="1600" dirty="0">
                <a:solidFill>
                  <a:srgbClr val="333333"/>
                </a:solidFill>
                <a:effectLst/>
                <a:latin typeface="Open Sans" panose="020B0606030504020204" pitchFamily="34" charset="0"/>
                <a:ea typeface="阿里巴巴普惠体" panose="00020600040101010101"/>
                <a:cs typeface="Times New Roman" panose="02020603050405020304" pitchFamily="18" charset="0"/>
              </a:rPr>
              <a:t>1</a:t>
            </a:r>
            <a:r>
              <a:rPr lang="en-US" altLang="zh-CN" sz="1600" dirty="0">
                <a:solidFill>
                  <a:srgbClr val="333333"/>
                </a:solidFill>
                <a:latin typeface="Open Sans" panose="020B0606030504020204" pitchFamily="34" charset="0"/>
                <a:ea typeface="阿里巴巴普惠体" panose="00020600040101010101"/>
                <a:cs typeface="Times New Roman" panose="02020603050405020304" pitchFamily="18" charset="0"/>
              </a:rPr>
              <a:t>:</a:t>
            </a:r>
            <a:r>
              <a:rPr lang="zh-CN" altLang="zh-CN" sz="1600" dirty="0">
                <a:solidFill>
                  <a:srgbClr val="333333"/>
                </a:solidFill>
                <a:effectLst/>
                <a:latin typeface="Open Sans" panose="020B0606030504020204" pitchFamily="34" charset="0"/>
                <a:ea typeface="阿里巴巴普惠体" panose="00020600040101010101"/>
                <a:cs typeface="Open Sans" panose="020B0606030504020204" pitchFamily="34" charset="0"/>
              </a:rPr>
              <a:t>获取</a:t>
            </a:r>
            <a:r>
              <a:rPr lang="en-US" altLang="zh-CN" sz="1600" dirty="0">
                <a:solidFill>
                  <a:srgbClr val="333333"/>
                </a:solidFill>
                <a:effectLst/>
                <a:latin typeface="Open Sans" panose="020B0606030504020204" pitchFamily="34" charset="0"/>
                <a:ea typeface="阿里巴巴普惠体" panose="00020600040101010101"/>
                <a:cs typeface="Times New Roman" panose="02020603050405020304" pitchFamily="18" charset="0"/>
              </a:rPr>
              <a:t>2020-12-20</a:t>
            </a:r>
            <a:r>
              <a:rPr lang="zh-CN" altLang="zh-CN" sz="1600" dirty="0">
                <a:solidFill>
                  <a:srgbClr val="333333"/>
                </a:solidFill>
                <a:effectLst/>
                <a:latin typeface="Open Sans" panose="020B0606030504020204" pitchFamily="34" charset="0"/>
                <a:ea typeface="阿里巴巴普惠体" panose="00020600040101010101"/>
                <a:cs typeface="Open Sans" panose="020B0606030504020204" pitchFamily="34" charset="0"/>
              </a:rPr>
              <a:t>日的历史快照数据</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p:txBody>
      </p:sp>
      <p:sp>
        <p:nvSpPr>
          <p:cNvPr id="12" name="文本框 11"/>
          <p:cNvSpPr txBox="1"/>
          <p:nvPr/>
        </p:nvSpPr>
        <p:spPr>
          <a:xfrm>
            <a:off x="738187" y="1813033"/>
            <a:ext cx="10715625" cy="369332"/>
          </a:xfrm>
          <a:prstGeom prst="rect">
            <a:avLst/>
          </a:prstGeom>
          <a:solidFill>
            <a:srgbClr val="FFFFE4"/>
          </a:solidFill>
          <a:ln>
            <a:solidFill>
              <a:schemeClr val="tx1"/>
            </a:solidFill>
          </a:ln>
        </p:spPr>
        <p:txBody>
          <a:bodyPr wrap="square">
            <a:spAutoFit/>
          </a:bodyPr>
          <a:lstStyle/>
          <a:p>
            <a:pPr>
              <a:spcBef>
                <a:spcPts val="960"/>
              </a:spcBef>
              <a:spcAft>
                <a:spcPts val="960"/>
              </a:spcAft>
            </a:pPr>
            <a:r>
              <a:rPr lang="en-US" altLang="zh-CN" sz="1800" b="1" dirty="0">
                <a:solidFill>
                  <a:srgbClr val="0000FF"/>
                </a:solidFill>
                <a:effectLst/>
                <a:latin typeface="Courier New" panose="02070309020205020404" pitchFamily="49" charset="0"/>
              </a:rPr>
              <a:t>select</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from</a:t>
            </a:r>
            <a:r>
              <a:rPr lang="en-US" altLang="zh-CN" sz="1800" dirty="0">
                <a:solidFill>
                  <a:srgbClr val="000000"/>
                </a:solidFill>
                <a:effectLst/>
                <a:latin typeface="Courier New" panose="02070309020205020404" pitchFamily="49" charset="0"/>
              </a:rPr>
              <a:t> demo</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dw_product </a:t>
            </a:r>
            <a:r>
              <a:rPr lang="en-US" altLang="zh-CN" sz="1800" b="1" dirty="0">
                <a:solidFill>
                  <a:srgbClr val="0000FF"/>
                </a:solidFill>
                <a:effectLst/>
                <a:latin typeface="Courier New" panose="02070309020205020404" pitchFamily="49" charset="0"/>
              </a:rPr>
              <a:t>where</a:t>
            </a:r>
            <a:r>
              <a:rPr lang="en-US" altLang="zh-CN" sz="1800" dirty="0">
                <a:solidFill>
                  <a:srgbClr val="000000"/>
                </a:solidFill>
                <a:effectLst/>
                <a:latin typeface="Courier New" panose="02070309020205020404" pitchFamily="49" charset="0"/>
              </a:rPr>
              <a:t> </a:t>
            </a:r>
            <a:r>
              <a:rPr lang="en-US" altLang="zh-CN" sz="1800" dirty="0" err="1">
                <a:solidFill>
                  <a:srgbClr val="000000"/>
                </a:solidFill>
                <a:effectLst/>
                <a:latin typeface="Courier New" panose="02070309020205020404" pitchFamily="49" charset="0"/>
              </a:rPr>
              <a:t>dw_start_date</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dirty="0">
                <a:solidFill>
                  <a:srgbClr val="808080"/>
                </a:solidFill>
                <a:effectLst/>
                <a:latin typeface="Courier New" panose="02070309020205020404" pitchFamily="49" charset="0"/>
              </a:rPr>
              <a:t>'2020-12-20'</a:t>
            </a:r>
            <a:r>
              <a:rPr lang="en-US" altLang="zh-CN" sz="1800" b="1" dirty="0">
                <a:solidFill>
                  <a:srgbClr val="000080"/>
                </a:solidFill>
                <a:effectLst/>
                <a:latin typeface="Courier New" panose="02070309020205020404" pitchFamily="49" charset="0"/>
              </a:rPr>
              <a:t>;</a:t>
            </a:r>
            <a:endParaRPr lang="en-US" altLang="zh-CN" dirty="0">
              <a:effectLst/>
            </a:endParaRPr>
          </a:p>
        </p:txBody>
      </p:sp>
      <p:sp>
        <p:nvSpPr>
          <p:cNvPr id="6" name="文本框 5"/>
          <p:cNvSpPr txBox="1"/>
          <p:nvPr/>
        </p:nvSpPr>
        <p:spPr>
          <a:xfrm>
            <a:off x="738187" y="2780328"/>
            <a:ext cx="10715625" cy="338554"/>
          </a:xfrm>
          <a:prstGeom prst="rect">
            <a:avLst/>
          </a:prstGeom>
          <a:noFill/>
        </p:spPr>
        <p:txBody>
          <a:bodyPr wrap="square">
            <a:spAutoFit/>
          </a:bodyPr>
          <a:lstStyle/>
          <a:p>
            <a:pPr>
              <a:spcBef>
                <a:spcPts val="960"/>
              </a:spcBef>
              <a:spcAft>
                <a:spcPts val="960"/>
              </a:spcAft>
            </a:pPr>
            <a:r>
              <a:rPr lang="en-US" altLang="zh-CN" sz="1600" dirty="0">
                <a:solidFill>
                  <a:srgbClr val="333333"/>
                </a:solidFill>
                <a:latin typeface="Open Sans" panose="020B0606030504020204" pitchFamily="34" charset="0"/>
                <a:ea typeface="阿里巴巴普惠体" panose="00020600040101010101"/>
                <a:cs typeface="Times New Roman" panose="02020603050405020304" pitchFamily="18" charset="0"/>
              </a:rPr>
              <a:t>2:</a:t>
            </a:r>
            <a:r>
              <a:rPr lang="zh-CN" altLang="zh-CN" sz="1600" dirty="0">
                <a:solidFill>
                  <a:srgbClr val="333333"/>
                </a:solidFill>
                <a:latin typeface="Open Sans" panose="020B0606030504020204" pitchFamily="34" charset="0"/>
                <a:ea typeface="阿里巴巴普惠体" panose="00020600040101010101"/>
                <a:cs typeface="Times New Roman" panose="02020603050405020304" pitchFamily="18" charset="0"/>
              </a:rPr>
              <a:t>获取</a:t>
            </a:r>
            <a:r>
              <a:rPr lang="zh-CN" altLang="en-US" sz="1600" dirty="0">
                <a:solidFill>
                  <a:srgbClr val="333333"/>
                </a:solidFill>
                <a:latin typeface="Open Sans" panose="020B0606030504020204" pitchFamily="34" charset="0"/>
                <a:ea typeface="阿里巴巴普惠体" panose="00020600040101010101"/>
                <a:cs typeface="Times New Roman" panose="02020603050405020304" pitchFamily="18" charset="0"/>
              </a:rPr>
              <a:t>最新数据</a:t>
            </a:r>
            <a:endParaRPr lang="zh-CN" altLang="zh-CN" sz="1600" dirty="0">
              <a:solidFill>
                <a:srgbClr val="333333"/>
              </a:solidFill>
              <a:latin typeface="Open Sans" panose="020B0606030504020204" pitchFamily="34" charset="0"/>
              <a:ea typeface="阿里巴巴普惠体" panose="00020600040101010101"/>
              <a:cs typeface="Times New Roman" panose="02020603050405020304" pitchFamily="18" charset="0"/>
            </a:endParaRPr>
          </a:p>
        </p:txBody>
      </p:sp>
      <p:sp>
        <p:nvSpPr>
          <p:cNvPr id="8" name="文本框 7"/>
          <p:cNvSpPr txBox="1"/>
          <p:nvPr/>
        </p:nvSpPr>
        <p:spPr>
          <a:xfrm>
            <a:off x="738187" y="3430322"/>
            <a:ext cx="10715625" cy="369332"/>
          </a:xfrm>
          <a:prstGeom prst="rect">
            <a:avLst/>
          </a:prstGeom>
          <a:solidFill>
            <a:srgbClr val="FFFFE4"/>
          </a:solidFill>
          <a:ln>
            <a:solidFill>
              <a:schemeClr val="tx1"/>
            </a:solidFill>
          </a:ln>
        </p:spPr>
        <p:txBody>
          <a:bodyPr wrap="square">
            <a:spAutoFit/>
          </a:bodyPr>
          <a:lstStyle/>
          <a:p>
            <a:pPr>
              <a:spcBef>
                <a:spcPts val="960"/>
              </a:spcBef>
              <a:spcAft>
                <a:spcPts val="960"/>
              </a:spcAft>
            </a:pPr>
            <a:r>
              <a:rPr lang="en-US" altLang="zh-CN" sz="1800" b="1" dirty="0">
                <a:solidFill>
                  <a:srgbClr val="0000FF"/>
                </a:solidFill>
                <a:effectLst/>
                <a:latin typeface="Courier New" panose="02070309020205020404" pitchFamily="49" charset="0"/>
              </a:rPr>
              <a:t>select</a:t>
            </a:r>
            <a:r>
              <a:rPr lang="en-US" altLang="zh-CN" sz="1800" dirty="0">
                <a:solidFill>
                  <a:srgbClr val="000000"/>
                </a:solidFill>
                <a:effectLst/>
                <a:latin typeface="Courier New" panose="02070309020205020404" pitchFamily="49" charset="0"/>
              </a:rPr>
              <a:t>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b="1" dirty="0">
                <a:solidFill>
                  <a:srgbClr val="0000FF"/>
                </a:solidFill>
                <a:effectLst/>
                <a:latin typeface="Courier New" panose="02070309020205020404" pitchFamily="49" charset="0"/>
              </a:rPr>
              <a:t>from</a:t>
            </a:r>
            <a:r>
              <a:rPr lang="en-US" altLang="zh-CN" sz="1800" dirty="0">
                <a:solidFill>
                  <a:srgbClr val="000000"/>
                </a:solidFill>
                <a:effectLst/>
                <a:latin typeface="Courier New" panose="02070309020205020404" pitchFamily="49" charset="0"/>
              </a:rPr>
              <a:t> demo</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dw_product </a:t>
            </a:r>
            <a:r>
              <a:rPr lang="en-US" altLang="zh-CN" sz="1800" b="1" dirty="0">
                <a:solidFill>
                  <a:srgbClr val="0000FF"/>
                </a:solidFill>
                <a:effectLst/>
                <a:latin typeface="Courier New" panose="02070309020205020404" pitchFamily="49" charset="0"/>
              </a:rPr>
              <a:t>where</a:t>
            </a:r>
            <a:r>
              <a:rPr lang="en-US" altLang="zh-CN" sz="1800" dirty="0">
                <a:solidFill>
                  <a:srgbClr val="000000"/>
                </a:solidFill>
                <a:effectLst/>
                <a:latin typeface="Courier New" panose="02070309020205020404" pitchFamily="49" charset="0"/>
              </a:rPr>
              <a:t> dw_end_date </a:t>
            </a:r>
            <a:r>
              <a:rPr lang="en-US" altLang="zh-CN" sz="1800" b="1" dirty="0">
                <a:solidFill>
                  <a:srgbClr val="000080"/>
                </a:solidFill>
                <a:effectLst/>
                <a:latin typeface="Courier New" panose="02070309020205020404" pitchFamily="49" charset="0"/>
              </a:rPr>
              <a:t>=</a:t>
            </a:r>
            <a:r>
              <a:rPr lang="en-US" altLang="zh-CN" sz="1800" dirty="0">
                <a:solidFill>
                  <a:srgbClr val="000000"/>
                </a:solidFill>
                <a:effectLst/>
                <a:latin typeface="Courier New" panose="02070309020205020404" pitchFamily="49" charset="0"/>
              </a:rPr>
              <a:t> </a:t>
            </a:r>
            <a:r>
              <a:rPr lang="en-US" altLang="zh-CN" sz="1800" dirty="0">
                <a:solidFill>
                  <a:srgbClr val="808080"/>
                </a:solidFill>
                <a:effectLst/>
                <a:latin typeface="Courier New" panose="02070309020205020404" pitchFamily="49" charset="0"/>
              </a:rPr>
              <a:t>'9999-12-31'</a:t>
            </a:r>
            <a:r>
              <a:rPr lang="en-US" altLang="zh-CN" sz="1800" b="1" dirty="0">
                <a:solidFill>
                  <a:srgbClr val="000080"/>
                </a:solidFill>
                <a:effectLst/>
                <a:latin typeface="Courier New" panose="02070309020205020404" pitchFamily="49" charset="0"/>
              </a:rPr>
              <a:t>;</a:t>
            </a:r>
            <a:endParaRPr lang="en-US" altLang="zh-CN" dirty="0">
              <a:effectLst/>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11" name="文本框 10"/>
          <p:cNvSpPr txBox="1"/>
          <p:nvPr/>
        </p:nvSpPr>
        <p:spPr>
          <a:xfrm>
            <a:off x="765495" y="1194873"/>
            <a:ext cx="10715625" cy="3857466"/>
          </a:xfrm>
          <a:prstGeom prst="rect">
            <a:avLst/>
          </a:prstGeom>
          <a:noFill/>
        </p:spPr>
        <p:txBody>
          <a:bodyPr wrap="square">
            <a:spAutoFit/>
          </a:bodyPr>
          <a:lstStyle/>
          <a:p>
            <a:pPr marL="0" marR="0" lvl="0" indent="0" algn="l" defTabSz="914400" rtl="0" eaLnBrk="1" fontAlgn="auto" latinLnBrk="0" hangingPunct="1">
              <a:lnSpc>
                <a:spcPct val="100000"/>
              </a:lnSpc>
              <a:spcBef>
                <a:spcPts val="960"/>
              </a:spcBef>
              <a:spcAft>
                <a:spcPts val="960"/>
              </a:spcAft>
              <a:buClrTx/>
              <a:buSzTx/>
              <a:buFontTx/>
              <a:buNone/>
              <a:defRPr/>
            </a:pPr>
            <a:r>
              <a:rPr lang="zh-CN" altLang="en-US" sz="1600" dirty="0">
                <a:solidFill>
                  <a:srgbClr val="FF0000"/>
                </a:solidFill>
                <a:latin typeface="微软雅黑 Light" panose="020B0502040204020203" pitchFamily="34" charset="-122"/>
                <a:cs typeface="Open Sans" panose="020B0606030504020204" pitchFamily="34" charset="0"/>
              </a:rPr>
              <a:t>操作步骤：</a:t>
            </a:r>
            <a:endParaRPr lang="en-US" altLang="zh-CN" sz="1600" dirty="0">
              <a:solidFill>
                <a:srgbClr val="FF0000"/>
              </a:solidFill>
              <a:latin typeface="微软雅黑 Light" panose="020B0502040204020203" pitchFamily="34" charset="-122"/>
              <a:cs typeface="Open Sans" panose="020B0606030504020204" pitchFamily="34" charset="0"/>
            </a:endParaRPr>
          </a:p>
          <a:p>
            <a:pPr>
              <a:spcBef>
                <a:spcPts val="960"/>
              </a:spcBef>
              <a:spcAft>
                <a:spcPts val="960"/>
              </a:spcAft>
              <a:defRPr/>
            </a:pP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1.</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在原有表上，添加额外的两列：生效日期（</a:t>
            </a:r>
            <a:r>
              <a:rPr lang="en-US" altLang="zh-CN" sz="1600" dirty="0" err="1">
                <a:solidFill>
                  <a:srgbClr val="333333"/>
                </a:solidFill>
                <a:effectLst/>
                <a:latin typeface="微软雅黑 Light" panose="020B0502040204020203" pitchFamily="34" charset="-122"/>
                <a:ea typeface="阿里巴巴普惠体" panose="00020600040101010101"/>
                <a:cs typeface="Open Sans" panose="020B0606030504020204" pitchFamily="34" charset="0"/>
              </a:rPr>
              <a:t>dw_start_date</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）、失效日期（</a:t>
            </a:r>
            <a:r>
              <a:rPr lang="en-US" altLang="zh-CN" sz="1600" dirty="0" err="1">
                <a:solidFill>
                  <a:srgbClr val="333333"/>
                </a:solidFill>
                <a:effectLst/>
                <a:latin typeface="微软雅黑 Light" panose="020B0502040204020203" pitchFamily="34" charset="-122"/>
                <a:ea typeface="阿里巴巴普惠体" panose="00020600040101010101"/>
                <a:cs typeface="Open Sans" panose="020B0606030504020204" pitchFamily="34" charset="0"/>
              </a:rPr>
              <a:t>dw_end_date</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a:t>
            </a:r>
            <a:endPar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a:spcBef>
                <a:spcPts val="960"/>
              </a:spcBef>
              <a:spcAft>
                <a:spcPts val="960"/>
              </a:spcAft>
              <a:defRPr/>
            </a:pP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2.</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只同步当天修改的数据到</a:t>
            </a:r>
            <a:r>
              <a:rPr lang="en-US" altLang="zh-CN" sz="1600" dirty="0" err="1">
                <a:solidFill>
                  <a:srgbClr val="333333"/>
                </a:solidFill>
                <a:effectLst/>
                <a:latin typeface="微软雅黑 Light" panose="020B0502040204020203" pitchFamily="34" charset="-122"/>
                <a:ea typeface="阿里巴巴普惠体" panose="00020600040101010101"/>
                <a:cs typeface="Open Sans" panose="020B0606030504020204" pitchFamily="34" charset="0"/>
              </a:rPr>
              <a:t>ods</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层</a:t>
            </a:r>
            <a:endPar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marL="0" marR="0" lvl="0" indent="0" algn="l" defTabSz="914400" rtl="0" eaLnBrk="1" fontAlgn="auto" latinLnBrk="0" hangingPunct="1">
              <a:lnSpc>
                <a:spcPct val="100000"/>
              </a:lnSpc>
              <a:spcBef>
                <a:spcPts val="960"/>
              </a:spcBef>
              <a:spcAft>
                <a:spcPts val="960"/>
              </a:spcAft>
              <a:buClrTx/>
              <a:buSzTx/>
              <a:buFontTx/>
              <a:buNone/>
              <a:defRPr/>
            </a:pP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3.</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拉链表算法实现</a:t>
            </a:r>
            <a:endPar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marL="285750" marR="0" lvl="0" indent="-285750" algn="l" defTabSz="914400" rtl="0" eaLnBrk="1" fontAlgn="auto" latinLnBrk="0" hangingPunct="1">
              <a:lnSpc>
                <a:spcPct val="100000"/>
              </a:lnSpc>
              <a:spcBef>
                <a:spcPts val="960"/>
              </a:spcBef>
              <a:spcAft>
                <a:spcPts val="960"/>
              </a:spcAft>
              <a:buClrTx/>
              <a:buSzTx/>
              <a:buFont typeface="Arial" panose="020B0604020202020204" pitchFamily="34" charset="0"/>
              <a:buChar char="•"/>
              <a:defRPr/>
            </a:pP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 编写</a:t>
            </a: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SQL</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处理当天最新的数据</a:t>
            </a:r>
            <a:endPar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marL="285750" marR="0" lvl="0" indent="-285750" algn="l" defTabSz="914400" rtl="0" eaLnBrk="1" fontAlgn="auto" latinLnBrk="0" hangingPunct="1">
              <a:lnSpc>
                <a:spcPct val="100000"/>
              </a:lnSpc>
              <a:spcBef>
                <a:spcPts val="960"/>
              </a:spcBef>
              <a:spcAft>
                <a:spcPts val="960"/>
              </a:spcAft>
              <a:buClrTx/>
              <a:buSzTx/>
              <a:buFont typeface="Arial" panose="020B0604020202020204" pitchFamily="34" charset="0"/>
              <a:buChar char="•"/>
              <a:defRPr/>
            </a:pP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编写</a:t>
            </a: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SQL</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处理</a:t>
            </a:r>
            <a:r>
              <a:rPr lang="en-US" altLang="zh-CN" sz="1600" dirty="0" err="1">
                <a:solidFill>
                  <a:srgbClr val="333333"/>
                </a:solidFill>
                <a:effectLst/>
                <a:latin typeface="微软雅黑 Light" panose="020B0502040204020203" pitchFamily="34" charset="-122"/>
                <a:ea typeface="阿里巴巴普惠体" panose="00020600040101010101"/>
                <a:cs typeface="Open Sans" panose="020B0606030504020204" pitchFamily="34" charset="0"/>
              </a:rPr>
              <a:t>dw</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层历史数据，重新计算之前的</a:t>
            </a:r>
            <a:r>
              <a:rPr lang="en-US" altLang="zh-CN" sz="1600" dirty="0" err="1">
                <a:solidFill>
                  <a:srgbClr val="333333"/>
                </a:solidFill>
                <a:effectLst/>
                <a:latin typeface="微软雅黑 Light" panose="020B0502040204020203" pitchFamily="34" charset="-122"/>
                <a:ea typeface="阿里巴巴普惠体" panose="00020600040101010101"/>
                <a:cs typeface="Open Sans" panose="020B0606030504020204" pitchFamily="34" charset="0"/>
              </a:rPr>
              <a:t>dw_end_date</a:t>
            </a:r>
            <a:endParaRPr lang="en-US" altLang="zh-CN" sz="1600" dirty="0">
              <a:solidFill>
                <a:srgbClr val="333333"/>
              </a:solidFill>
              <a:latin typeface="微软雅黑 Light" panose="020B0502040204020203" pitchFamily="34" charset="-122"/>
              <a:ea typeface="阿里巴巴普惠体" panose="00020600040101010101"/>
              <a:cs typeface="Open Sans" panose="020B0606030504020204" pitchFamily="34" charset="0"/>
            </a:endParaRPr>
          </a:p>
          <a:p>
            <a:pPr marL="285750" marR="0" lvl="0" indent="-285750" algn="l" defTabSz="914400" rtl="0" eaLnBrk="1" fontAlgn="auto" latinLnBrk="0" hangingPunct="1">
              <a:lnSpc>
                <a:spcPct val="100000"/>
              </a:lnSpc>
              <a:spcBef>
                <a:spcPts val="960"/>
              </a:spcBef>
              <a:spcAft>
                <a:spcPts val="960"/>
              </a:spcAft>
              <a:buClrTx/>
              <a:buSzTx/>
              <a:buFont typeface="Arial" panose="020B0604020202020204" pitchFamily="34" charset="0"/>
              <a:buChar char="•"/>
              <a:defRPr/>
            </a:pP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拉链表的数据为：当天最新的数据 </a:t>
            </a:r>
            <a:r>
              <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UNION ALL </a:t>
            </a:r>
            <a:r>
              <a:rPr lang="zh-CN" altLang="en-US"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rPr>
              <a:t>历史数据</a:t>
            </a:r>
            <a:endParaRPr lang="en-US" altLang="zh-CN" sz="1600" dirty="0">
              <a:solidFill>
                <a:srgbClr val="333333"/>
              </a:solidFill>
              <a:effectLst/>
              <a:latin typeface="微软雅黑 Light" panose="020B0502040204020203" pitchFamily="34" charset="-122"/>
              <a:ea typeface="阿里巴巴普惠体" panose="00020600040101010101"/>
              <a:cs typeface="Open Sans" panose="020B0606030504020204" pitchFamily="34" charset="0"/>
            </a:endParaRPr>
          </a:p>
          <a:p>
            <a:pPr marL="0" marR="0" lvl="0" indent="0" algn="l" defTabSz="914400" rtl="0" eaLnBrk="1" fontAlgn="auto" latinLnBrk="0" hangingPunct="1">
              <a:lnSpc>
                <a:spcPct val="100000"/>
              </a:lnSpc>
              <a:spcBef>
                <a:spcPts val="960"/>
              </a:spcBef>
              <a:spcAft>
                <a:spcPts val="960"/>
              </a:spcAft>
              <a:buClrTx/>
              <a:buSzTx/>
              <a:buFontTx/>
              <a:buNone/>
              <a:defRPr/>
            </a:pPr>
            <a:endParaRPr lang="zh-CN" altLang="en-US" sz="1600" dirty="0">
              <a:solidFill>
                <a:srgbClr val="333333"/>
              </a:solidFill>
              <a:latin typeface="微软雅黑 Light" panose="020B0502040204020203" pitchFamily="34" charset="-122"/>
              <a:cs typeface="Open Sans" panose="020B0606030504020204" pitchFamily="34" charset="0"/>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66834" y="242278"/>
            <a:ext cx="8771021" cy="517190"/>
          </a:xfrm>
        </p:spPr>
        <p:txBody>
          <a:bodyPr/>
          <a:lstStyle/>
          <a:p>
            <a:r>
              <a:rPr kumimoji="1" lang="zh-CN" altLang="en-US" dirty="0"/>
              <a:t>项目业务背景</a:t>
            </a:r>
            <a:r>
              <a:rPr kumimoji="1" lang="en-US" altLang="zh-CN" dirty="0"/>
              <a:t>-</a:t>
            </a:r>
            <a:r>
              <a:rPr kumimoji="1" lang="zh-CN" altLang="en-US" dirty="0"/>
              <a:t>行业介绍</a:t>
            </a:r>
            <a:endParaRPr kumimoji="1" lang="zh-CN" altLang="en-US" dirty="0"/>
          </a:p>
        </p:txBody>
      </p:sp>
      <p:sp>
        <p:nvSpPr>
          <p:cNvPr id="6" name="三角形 5"/>
          <p:cNvSpPr/>
          <p:nvPr/>
        </p:nvSpPr>
        <p:spPr>
          <a:xfrm rot="2651319">
            <a:off x="851567" y="351563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8" name="文本框 7"/>
          <p:cNvSpPr txBox="1"/>
          <p:nvPr/>
        </p:nvSpPr>
        <p:spPr>
          <a:xfrm>
            <a:off x="566834" y="887135"/>
            <a:ext cx="10749598" cy="6000750"/>
          </a:xfrm>
          <a:prstGeom prst="rect">
            <a:avLst/>
          </a:prstGeom>
          <a:noFill/>
        </p:spPr>
        <p:txBody>
          <a:bodyPr wrap="square">
            <a:spAutoFit/>
          </a:bodyPr>
          <a:lstStyle/>
          <a:p>
            <a:r>
              <a:rPr lang="zh-CN" altLang="en-US" sz="1600" dirty="0">
                <a:ea typeface="阿里巴巴普惠体" panose="00020600040101010101"/>
              </a:rPr>
              <a:t>    近年来，中国的电子商务快速发展，交易额连创新高，对经济社会生活的影响不断增大，正成为我国经济发展的新引擎。中国电子商务研究中心数据显示，截止到</a:t>
            </a:r>
            <a:r>
              <a:rPr lang="en-US" altLang="zh-CN" sz="1600" dirty="0">
                <a:ea typeface="阿里巴巴普惠体" panose="00020600040101010101"/>
              </a:rPr>
              <a:t>2020</a:t>
            </a:r>
            <a:r>
              <a:rPr lang="zh-CN" altLang="en-US" sz="1600" dirty="0">
                <a:ea typeface="阿里巴巴普惠体" panose="00020600040101010101"/>
              </a:rPr>
              <a:t>年底，中国电子商务行业市场规模近</a:t>
            </a:r>
            <a:r>
              <a:rPr lang="en-US" altLang="zh-CN" sz="1600" dirty="0">
                <a:ea typeface="阿里巴巴普惠体" panose="00020600040101010101"/>
              </a:rPr>
              <a:t>37</a:t>
            </a:r>
            <a:r>
              <a:rPr lang="zh-CN" altLang="en-US" sz="1600" dirty="0">
                <a:ea typeface="阿里巴巴普惠体" panose="00020600040101010101"/>
              </a:rPr>
              <a:t>万亿元。</a:t>
            </a:r>
            <a:endParaRPr lang="en-US" altLang="zh-CN" sz="1600" dirty="0">
              <a:ea typeface="阿里巴巴普惠体" panose="00020600040101010101"/>
            </a:endParaRPr>
          </a:p>
          <a:p>
            <a:endParaRPr lang="zh-CN" altLang="zh-CN" sz="1600" dirty="0">
              <a:ea typeface="阿里巴巴普惠体" panose="00020600040101010101"/>
            </a:endParaRPr>
          </a:p>
          <a:p>
            <a:r>
              <a:rPr lang="en-US" altLang="zh-CN" sz="1600" dirty="0">
                <a:ea typeface="阿里巴巴普惠体" panose="00020600040101010101"/>
              </a:rPr>
              <a:t>   </a:t>
            </a:r>
            <a:r>
              <a:rPr lang="zh-CN" altLang="zh-CN" sz="1600" dirty="0">
                <a:ea typeface="阿里巴巴普惠体" panose="00020600040101010101"/>
              </a:rPr>
              <a:t>跨境电子商务</a:t>
            </a:r>
            <a:r>
              <a:rPr lang="zh-CN" altLang="en-US" sz="1600" dirty="0">
                <a:ea typeface="阿里巴巴普惠体" panose="00020600040101010101"/>
              </a:rPr>
              <a:t>是电子商务中非常重要的一个方向</a:t>
            </a:r>
            <a:r>
              <a:rPr lang="zh-CN" altLang="zh-CN" sz="1600" dirty="0">
                <a:ea typeface="阿里巴巴普惠体" panose="00020600040101010101"/>
              </a:rPr>
              <a:t>，通过跨境电商物流及异地仓储送达商品，从而完成的国际交易商业活动。</a:t>
            </a:r>
            <a:r>
              <a:rPr lang="en-US" altLang="zh-CN" sz="1600" dirty="0">
                <a:ea typeface="阿里巴巴普惠体" panose="00020600040101010101"/>
              </a:rPr>
              <a:t>2020</a:t>
            </a:r>
            <a:r>
              <a:rPr lang="zh-CN" altLang="en-US" sz="1600" dirty="0">
                <a:ea typeface="阿里巴巴普惠体" panose="00020600040101010101"/>
              </a:rPr>
              <a:t>年，中国跨境电商交易规模达都超过</a:t>
            </a:r>
            <a:r>
              <a:rPr lang="en-US" altLang="zh-CN" sz="1600" dirty="0">
                <a:ea typeface="阿里巴巴普惠体" panose="00020600040101010101"/>
              </a:rPr>
              <a:t>10</a:t>
            </a:r>
            <a:r>
              <a:rPr lang="zh-CN" altLang="en-US" sz="1600" dirty="0">
                <a:ea typeface="阿里巴巴普惠体" panose="00020600040101010101"/>
              </a:rPr>
              <a:t>万亿元</a:t>
            </a:r>
            <a:endParaRPr lang="en-US" altLang="zh-CN" sz="1600" dirty="0">
              <a:ea typeface="阿里巴巴普惠体" panose="00020600040101010101"/>
            </a:endParaRPr>
          </a:p>
          <a:p>
            <a:endParaRPr lang="en-US" altLang="zh-CN" sz="1600" dirty="0">
              <a:ea typeface="阿里巴巴普惠体" panose="00020600040101010101"/>
            </a:endParaRPr>
          </a:p>
          <a:p>
            <a:r>
              <a:rPr lang="zh-CN" altLang="en-US" sz="1600" dirty="0">
                <a:ea typeface="阿里巴巴普惠体" panose="00020600040101010101"/>
              </a:rPr>
              <a:t>    亚马逊作为电子商务行业的鼻祖，目前已成为全球商品品种最多的网上零售商和全球第二大互联网企业，亚马逊也是中国出口电商优选品牌。中国的卖家可以将自己的产品销往全球</a:t>
            </a:r>
            <a:r>
              <a:rPr lang="en-US" altLang="zh-CN" sz="1600" dirty="0">
                <a:ea typeface="阿里巴巴普惠体" panose="00020600040101010101"/>
              </a:rPr>
              <a:t>180</a:t>
            </a:r>
            <a:r>
              <a:rPr lang="zh-CN" altLang="en-US" sz="1600" dirty="0">
                <a:ea typeface="阿里巴巴普惠体" panose="00020600040101010101"/>
              </a:rPr>
              <a:t>多个国家和地区。 </a:t>
            </a:r>
            <a:endParaRPr lang="zh-CN" altLang="en-US" sz="1600" dirty="0">
              <a:ea typeface="阿里巴巴普惠体" panose="00020600040101010101"/>
            </a:endParaRPr>
          </a:p>
          <a:p>
            <a:endParaRPr lang="zh-CN" altLang="en-US" sz="1600" dirty="0">
              <a:ea typeface="阿里巴巴普惠体" panose="00020600040101010101"/>
            </a:endParaRPr>
          </a:p>
          <a:p>
            <a:r>
              <a:rPr lang="zh-CN" altLang="en-US" sz="1600" dirty="0">
                <a:ea typeface="阿里巴巴普惠体" panose="00020600040101010101"/>
              </a:rPr>
              <a:t>    对于电商行业来说，数据分析工作是非常重要的，也是确实能够带来实际效果的。比如说利用数据分析做用户画像以进行精准化营销；利用数据分析来改进现有产品的结构，让用户有更好的购物体验；利用数据分析来管理用户的生命周期，提高用户的忠诚度，减少用户流失；根据用户的购买数据，挖掘用户的潜在需求，提供精准化服务，扩大影响力等等。</a:t>
            </a:r>
            <a:endParaRPr lang="en-US" altLang="zh-CN" sz="1600" dirty="0">
              <a:ea typeface="阿里巴巴普惠体" panose="00020600040101010101"/>
            </a:endParaRPr>
          </a:p>
          <a:p>
            <a:r>
              <a:rPr lang="zh-CN" altLang="zh-CN" sz="1600" b="1" dirty="0">
                <a:ea typeface="阿里巴巴普惠体" panose="00020600040101010101"/>
              </a:rPr>
              <a:t>通过本案例，我们将使用以下技术来进行数据分析：</a:t>
            </a:r>
            <a:endParaRPr lang="en-US" altLang="zh-CN" sz="1600" b="1" dirty="0">
              <a:ea typeface="阿里巴巴普惠体" panose="00020600040101010101"/>
            </a:endParaRPr>
          </a:p>
          <a:p>
            <a:pPr lvl="1"/>
            <a:endParaRPr lang="en-US" altLang="zh-CN" dirty="0">
              <a:solidFill>
                <a:srgbClr val="FF0000"/>
              </a:solidFill>
            </a:endParaRPr>
          </a:p>
          <a:p>
            <a:pPr lvl="1"/>
            <a:r>
              <a:rPr lang="en-US" altLang="zh-CN" dirty="0">
                <a:solidFill>
                  <a:srgbClr val="FF0000"/>
                </a:solidFill>
              </a:rPr>
              <a:t>HDFS</a:t>
            </a:r>
            <a:endParaRPr lang="zh-CN" altLang="zh-CN" dirty="0">
              <a:solidFill>
                <a:srgbClr val="FF0000"/>
              </a:solidFill>
            </a:endParaRPr>
          </a:p>
          <a:p>
            <a:pPr lvl="1"/>
            <a:r>
              <a:rPr lang="en-US" altLang="zh-CN" dirty="0">
                <a:solidFill>
                  <a:srgbClr val="FF0000"/>
                </a:solidFill>
              </a:rPr>
              <a:t>Hive</a:t>
            </a:r>
            <a:endParaRPr lang="zh-CN" altLang="zh-CN" dirty="0">
              <a:solidFill>
                <a:srgbClr val="FF0000"/>
              </a:solidFill>
            </a:endParaRPr>
          </a:p>
          <a:p>
            <a:pPr lvl="1"/>
            <a:r>
              <a:rPr lang="en-US" altLang="zh-CN" dirty="0">
                <a:solidFill>
                  <a:srgbClr val="FF0000"/>
                </a:solidFill>
              </a:rPr>
              <a:t>Spark SQL</a:t>
            </a:r>
            <a:endParaRPr lang="zh-CN" altLang="zh-CN" dirty="0">
              <a:solidFill>
                <a:srgbClr val="FF0000"/>
              </a:solidFill>
            </a:endParaRPr>
          </a:p>
          <a:p>
            <a:pPr lvl="1"/>
            <a:r>
              <a:rPr lang="en-US" altLang="zh-CN" dirty="0">
                <a:solidFill>
                  <a:srgbClr val="FF0000"/>
                </a:solidFill>
              </a:rPr>
              <a:t>Zeppelin</a:t>
            </a:r>
            <a:endParaRPr lang="en-US" altLang="zh-CN" dirty="0">
              <a:solidFill>
                <a:srgbClr val="FF0000"/>
              </a:solidFill>
            </a:endParaRPr>
          </a:p>
          <a:p>
            <a:pPr lvl="1"/>
            <a:r>
              <a:rPr lang="en-US" altLang="zh-CN" dirty="0">
                <a:solidFill>
                  <a:srgbClr val="FF0000"/>
                </a:solidFill>
              </a:rPr>
              <a:t>Sqoop</a:t>
            </a:r>
            <a:endParaRPr lang="en-US" altLang="zh-CN" dirty="0">
              <a:solidFill>
                <a:srgbClr val="FF0000"/>
              </a:solidFill>
            </a:endParaRPr>
          </a:p>
          <a:p>
            <a:pPr lvl="1"/>
            <a:r>
              <a:rPr lang="en-US" altLang="zh-CN" dirty="0">
                <a:solidFill>
                  <a:srgbClr val="FF0000"/>
                </a:solidFill>
              </a:rPr>
              <a:t>Flume</a:t>
            </a:r>
            <a:endParaRPr lang="en-US" altLang="zh-CN" dirty="0">
              <a:solidFill>
                <a:srgbClr val="FF0000"/>
              </a:solidFill>
            </a:endParaRPr>
          </a:p>
          <a:p>
            <a:pPr lvl="1"/>
            <a:r>
              <a:rPr lang="en-US" altLang="zh-CN" dirty="0">
                <a:solidFill>
                  <a:srgbClr val="FF0000"/>
                </a:solidFill>
              </a:rPr>
              <a:t>fineBI</a:t>
            </a:r>
            <a:endParaRPr lang="en-US" altLang="zh-CN" sz="1600" dirty="0">
              <a:ea typeface="阿里巴巴普惠体" panose="00020600040101010101"/>
            </a:endParaRPr>
          </a:p>
          <a:p>
            <a:endParaRPr lang="zh-CN" altLang="en-US" sz="1600" dirty="0">
              <a:ea typeface="Alibaba PuHuiTi B"/>
            </a:endParaRPr>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Clr>
                <a:srgbClr val="404040"/>
              </a:buClr>
              <a:buSzPct val="85000"/>
            </a:pPr>
            <a:endParaRPr lang="zh-CN" altLang="en-US" dirty="0">
              <a:ea typeface="Alibaba PuHuiTi R" pitchFamily="18" charset="-122"/>
            </a:endParaRPr>
          </a:p>
        </p:txBody>
      </p:sp>
      <p:pic>
        <p:nvPicPr>
          <p:cNvPr id="2" name="图片 1"/>
          <p:cNvPicPr>
            <a:picLocks noChangeAspect="1"/>
          </p:cNvPicPr>
          <p:nvPr/>
        </p:nvPicPr>
        <p:blipFill>
          <a:blip r:embed="rId1"/>
          <a:stretch>
            <a:fillRect/>
          </a:stretch>
        </p:blipFill>
        <p:spPr>
          <a:xfrm>
            <a:off x="5685155" y="4158615"/>
            <a:ext cx="5631180" cy="2553335"/>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11" name="文本框 10"/>
          <p:cNvSpPr txBox="1"/>
          <p:nvPr/>
        </p:nvSpPr>
        <p:spPr>
          <a:xfrm>
            <a:off x="710879" y="1194873"/>
            <a:ext cx="10715625"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960"/>
              </a:spcBef>
              <a:spcAft>
                <a:spcPts val="96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sp>
        <p:nvSpPr>
          <p:cNvPr id="5" name="文本框 4"/>
          <p:cNvSpPr txBox="1"/>
          <p:nvPr/>
        </p:nvSpPr>
        <p:spPr>
          <a:xfrm>
            <a:off x="381000" y="964693"/>
            <a:ext cx="6096000" cy="338554"/>
          </a:xfrm>
          <a:prstGeom prst="rect">
            <a:avLst/>
          </a:prstGeom>
          <a:noFill/>
        </p:spPr>
        <p:txBody>
          <a:bodyPr wrap="square">
            <a:spAutoFit/>
          </a:bodyPr>
          <a:lstStyle/>
          <a:p>
            <a:pPr indent="266700">
              <a:spcBef>
                <a:spcPts val="960"/>
              </a:spcBef>
              <a:spcAft>
                <a:spcPts val="960"/>
              </a:spcAft>
            </a:pPr>
            <a:r>
              <a:rPr lang="en-US" altLang="zh-CN" sz="1600" b="1" dirty="0">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1.MySQL&amp;Hive</a:t>
            </a:r>
            <a:r>
              <a:rPr lang="zh-CN" altLang="zh-CN" sz="16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表初始化</a:t>
            </a:r>
            <a:endParaRPr lang="zh-CN" altLang="zh-CN" sz="1600" b="1"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7" name="文本框 6"/>
          <p:cNvSpPr txBox="1"/>
          <p:nvPr/>
        </p:nvSpPr>
        <p:spPr>
          <a:xfrm>
            <a:off x="790575" y="1411620"/>
            <a:ext cx="6096000" cy="338554"/>
          </a:xfrm>
          <a:prstGeom prst="rect">
            <a:avLst/>
          </a:prstGeom>
          <a:noFill/>
        </p:spPr>
        <p:txBody>
          <a:bodyPr wrap="square">
            <a:spAutoFit/>
          </a:bodyPr>
          <a:lstStyle/>
          <a:p>
            <a:r>
              <a:rPr lang="en-US" altLang="zh-CN" sz="1600" dirty="0">
                <a:solidFill>
                  <a:srgbClr val="FF0000"/>
                </a:solidFill>
                <a:effectLst/>
                <a:latin typeface="Open Sans" panose="020B0606030504020204" pitchFamily="34" charset="0"/>
                <a:ea typeface="微软雅黑 Light" panose="020B0502040204020203" pitchFamily="34" charset="-122"/>
              </a:rPr>
              <a:t>MySQL</a:t>
            </a:r>
            <a:r>
              <a:rPr lang="zh-CN" altLang="zh-CN" sz="1600" dirty="0">
                <a:solidFill>
                  <a:srgbClr val="FF0000"/>
                </a:solidFill>
                <a:effectLst/>
                <a:latin typeface="Open Sans" panose="020B0606030504020204" pitchFamily="34" charset="0"/>
                <a:ea typeface="微软雅黑 Light" panose="020B0502040204020203" pitchFamily="34" charset="-122"/>
                <a:cs typeface="Open Sans" panose="020B0606030504020204" pitchFamily="34" charset="0"/>
              </a:rPr>
              <a:t>创建商品表</a:t>
            </a:r>
            <a:endParaRPr lang="zh-CN" altLang="en-US" sz="1600" dirty="0">
              <a:solidFill>
                <a:srgbClr val="FF0000"/>
              </a:solidFill>
            </a:endParaRPr>
          </a:p>
        </p:txBody>
      </p:sp>
      <p:sp>
        <p:nvSpPr>
          <p:cNvPr id="9" name="文本框 8"/>
          <p:cNvSpPr txBox="1"/>
          <p:nvPr/>
        </p:nvSpPr>
        <p:spPr>
          <a:xfrm>
            <a:off x="790575" y="1856875"/>
            <a:ext cx="6515100" cy="2062103"/>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创建数据库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b="1" dirty="0">
                <a:solidFill>
                  <a:srgbClr val="0000FF"/>
                </a:solidFill>
                <a:effectLst/>
                <a:latin typeface="Courier New" panose="02070309020205020404" pitchFamily="49" charset="0"/>
                <a:ea typeface="阿里巴巴普惠体" panose="00020600040101010101"/>
              </a:rPr>
              <a:t>CREATE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DATABASE</a:t>
            </a:r>
            <a:r>
              <a:rPr lang="en-US" altLang="zh-CN" sz="1600" dirty="0">
                <a:solidFill>
                  <a:srgbClr val="000000"/>
                </a:solidFill>
                <a:effectLst/>
                <a:latin typeface="Courier New" panose="02070309020205020404" pitchFamily="49" charset="0"/>
                <a:ea typeface="阿里巴巴普惠体" panose="00020600040101010101"/>
              </a:rPr>
              <a:t> demo</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创建商品表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b="1" dirty="0">
                <a:solidFill>
                  <a:srgbClr val="0000FF"/>
                </a:solidFill>
                <a:effectLst/>
                <a:latin typeface="Courier New" panose="02070309020205020404" pitchFamily="49" charset="0"/>
                <a:ea typeface="阿里巴巴普惠体" panose="00020600040101010101"/>
              </a:rPr>
              <a:t>create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table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if</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not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exists</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err="1">
                <a:solidFill>
                  <a:srgbClr val="000000"/>
                </a:solidFill>
                <a:effectLst/>
                <a:latin typeface="Courier New" panose="02070309020205020404" pitchFamily="49" charset="0"/>
                <a:ea typeface="阿里巴巴普惠体" panose="00020600040101010101"/>
              </a:rPr>
              <a:t>demo</a:t>
            </a:r>
            <a:r>
              <a:rPr lang="en-US" altLang="zh-CN" sz="1600" b="1" dirty="0" err="1">
                <a:solidFill>
                  <a:srgbClr val="000080"/>
                </a:solidFill>
                <a:effectLst/>
                <a:latin typeface="Courier New" panose="02070309020205020404" pitchFamily="49" charset="0"/>
                <a:ea typeface="阿里巴巴普惠体" panose="00020600040101010101"/>
              </a:rPr>
              <a:t>.</a:t>
            </a:r>
            <a:r>
              <a:rPr lang="en-US" altLang="zh-CN" sz="1600" dirty="0" err="1">
                <a:solidFill>
                  <a:srgbClr val="000000"/>
                </a:solidFill>
                <a:effectLst/>
                <a:latin typeface="Courier New" panose="02070309020205020404" pitchFamily="49" charset="0"/>
                <a:ea typeface="阿里巴巴普惠体" panose="00020600040101010101"/>
              </a:rPr>
              <a:t>product</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endParaRPr lang="en-US" altLang="zh-CN" sz="1600" dirty="0">
              <a:solidFill>
                <a:srgbClr val="000000"/>
              </a:solidFill>
              <a:effectLst/>
              <a:latin typeface="Courier New" panose="02070309020205020404" pitchFamily="49" charset="0"/>
              <a:ea typeface="阿里巴巴普惠体" panose="00020600040101010101"/>
            </a:endParaRPr>
          </a:p>
          <a:p>
            <a:r>
              <a:rPr lang="en-US" altLang="zh-CN" sz="1600" dirty="0" err="1">
                <a:solidFill>
                  <a:srgbClr val="000000"/>
                </a:solidFill>
                <a:effectLst/>
                <a:latin typeface="Courier New" panose="02070309020205020404" pitchFamily="49" charset="0"/>
                <a:ea typeface="阿里巴巴普惠体" panose="00020600040101010101"/>
              </a:rPr>
              <a:t>goods_id</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800080"/>
                </a:solidFill>
                <a:effectLst/>
                <a:latin typeface="Courier New" panose="02070309020205020404" pitchFamily="49" charset="0"/>
                <a:ea typeface="阿里巴巴普惠体" panose="00020600040101010101"/>
              </a:rPr>
              <a:t>varchar</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FF8000"/>
                </a:solidFill>
                <a:effectLst/>
                <a:latin typeface="Courier New" panose="02070309020205020404" pitchFamily="49" charset="0"/>
                <a:ea typeface="阿里巴巴普惠体" panose="00020600040101010101"/>
              </a:rPr>
              <a:t>50</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商品编号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dirty="0" err="1">
                <a:solidFill>
                  <a:srgbClr val="000000"/>
                </a:solidFill>
                <a:effectLst/>
                <a:latin typeface="Courier New" panose="02070309020205020404" pitchFamily="49" charset="0"/>
                <a:ea typeface="阿里巴巴普惠体" panose="00020600040101010101"/>
              </a:rPr>
              <a:t>goods_status</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800080"/>
                </a:solidFill>
                <a:effectLst/>
                <a:latin typeface="Courier New" panose="02070309020205020404" pitchFamily="49" charset="0"/>
                <a:ea typeface="阿里巴巴普惠体" panose="00020600040101010101"/>
              </a:rPr>
              <a:t>varchar</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FF8000"/>
                </a:solidFill>
                <a:effectLst/>
                <a:latin typeface="Courier New" panose="02070309020205020404" pitchFamily="49" charset="0"/>
                <a:ea typeface="阿里巴巴普惠体" panose="00020600040101010101"/>
              </a:rPr>
              <a:t>50</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商品状态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dirty="0" err="1">
                <a:solidFill>
                  <a:srgbClr val="000000"/>
                </a:solidFill>
                <a:effectLst/>
                <a:latin typeface="Courier New" panose="02070309020205020404" pitchFamily="49" charset="0"/>
                <a:ea typeface="阿里巴巴普惠体" panose="00020600040101010101"/>
              </a:rPr>
              <a:t>createtime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800080"/>
                </a:solidFill>
                <a:effectLst/>
                <a:latin typeface="Courier New" panose="02070309020205020404" pitchFamily="49" charset="0"/>
                <a:ea typeface="阿里巴巴普惠体" panose="00020600040101010101"/>
              </a:rPr>
              <a:t>varchar</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FF8000"/>
                </a:solidFill>
                <a:effectLst/>
                <a:latin typeface="Courier New" panose="02070309020205020404" pitchFamily="49" charset="0"/>
                <a:ea typeface="阿里巴巴普惠体" panose="00020600040101010101"/>
              </a:rPr>
              <a:t>50</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商品创建时间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dirty="0" err="1">
                <a:solidFill>
                  <a:srgbClr val="000000"/>
                </a:solidFill>
                <a:effectLst/>
                <a:latin typeface="Courier New" panose="02070309020205020404" pitchFamily="49" charset="0"/>
                <a:ea typeface="阿里巴巴普惠体" panose="00020600040101010101"/>
              </a:rPr>
              <a:t>modifytime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800080"/>
                </a:solidFill>
                <a:effectLst/>
                <a:latin typeface="Courier New" panose="02070309020205020404" pitchFamily="49" charset="0"/>
                <a:ea typeface="阿里巴巴普惠体" panose="00020600040101010101"/>
              </a:rPr>
              <a:t>varchar</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FF8000"/>
                </a:solidFill>
                <a:effectLst/>
                <a:latin typeface="Courier New" panose="02070309020205020404" pitchFamily="49" charset="0"/>
                <a:ea typeface="阿里巴巴普惠体" panose="00020600040101010101"/>
              </a:rPr>
              <a:t>50</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商品修改时间 </a:t>
            </a:r>
            <a:endParaRPr lang="en-US" altLang="zh-CN" sz="1600" dirty="0">
              <a:solidFill>
                <a:srgbClr val="008000"/>
              </a:solidFill>
              <a:effectLst/>
              <a:latin typeface="Courier New" panose="02070309020205020404" pitchFamily="49" charset="0"/>
              <a:ea typeface="阿里巴巴普惠体" panose="00020600040101010101"/>
            </a:endParaRPr>
          </a:p>
          <a:p>
            <a:r>
              <a:rPr lang="en-US" altLang="zh-CN" sz="1600" b="1" dirty="0">
                <a:solidFill>
                  <a:srgbClr val="000080"/>
                </a:solidFill>
                <a:effectLst/>
                <a:latin typeface="Courier New" panose="02070309020205020404" pitchFamily="49" charset="0"/>
                <a:ea typeface="阿里巴巴普惠体" panose="00020600040101010101"/>
              </a:rPr>
              <a:t>)</a:t>
            </a:r>
            <a:r>
              <a:rPr lang="zh-CN" altLang="en-US"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80"/>
                </a:solidFill>
                <a:effectLst/>
                <a:latin typeface="Courier New" panose="02070309020205020404" pitchFamily="49" charset="0"/>
                <a:ea typeface="阿里巴巴普惠体" panose="00020600040101010101"/>
              </a:rPr>
              <a:t>;</a:t>
            </a:r>
            <a:r>
              <a:rPr lang="zh-CN" altLang="en-US" sz="1600" dirty="0">
                <a:solidFill>
                  <a:srgbClr val="000000"/>
                </a:solidFill>
                <a:effectLst/>
                <a:latin typeface="Courier New" panose="02070309020205020404" pitchFamily="49" charset="0"/>
                <a:ea typeface="阿里巴巴普惠体" panose="00020600040101010101"/>
              </a:rPr>
              <a:t> </a:t>
            </a:r>
            <a:endParaRPr lang="zh-CN" altLang="en-US" sz="1600" dirty="0">
              <a:effectLst/>
              <a:ea typeface="阿里巴巴普惠体" panose="00020600040101010101"/>
            </a:endParaRPr>
          </a:p>
        </p:txBody>
      </p:sp>
      <p:sp>
        <p:nvSpPr>
          <p:cNvPr id="12" name="文本框 11"/>
          <p:cNvSpPr txBox="1"/>
          <p:nvPr/>
        </p:nvSpPr>
        <p:spPr>
          <a:xfrm>
            <a:off x="638175" y="3970073"/>
            <a:ext cx="6096000"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latin typeface="Open Sans" panose="020B0606030504020204" pitchFamily="34" charset="0"/>
                <a:ea typeface="微软雅黑 Light" panose="020B0502040204020203" pitchFamily="34" charset="-122"/>
              </a:rPr>
              <a:t>  Hive ODS</a:t>
            </a:r>
            <a:r>
              <a:rPr lang="zh-CN" altLang="zh-CN" sz="1600" dirty="0">
                <a:solidFill>
                  <a:srgbClr val="FF0000"/>
                </a:solidFill>
                <a:latin typeface="Open Sans" panose="020B0606030504020204" pitchFamily="34" charset="0"/>
                <a:ea typeface="微软雅黑 Light" panose="020B0502040204020203" pitchFamily="34" charset="-122"/>
              </a:rPr>
              <a:t>层建表</a:t>
            </a:r>
            <a:endParaRPr lang="zh-CN" altLang="zh-CN" sz="1600" dirty="0">
              <a:solidFill>
                <a:srgbClr val="FF0000"/>
              </a:solidFill>
              <a:latin typeface="Open Sans" panose="020B0606030504020204" pitchFamily="34" charset="0"/>
              <a:ea typeface="微软雅黑 Light" panose="020B0502040204020203" pitchFamily="34" charset="-122"/>
            </a:endParaRPr>
          </a:p>
        </p:txBody>
      </p:sp>
      <p:sp>
        <p:nvSpPr>
          <p:cNvPr id="13" name="文本框 12"/>
          <p:cNvSpPr txBox="1"/>
          <p:nvPr/>
        </p:nvSpPr>
        <p:spPr>
          <a:xfrm>
            <a:off x="790575" y="4403566"/>
            <a:ext cx="6515100" cy="2800767"/>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创建数据库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CREATE</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DATABASE</a:t>
            </a:r>
            <a:r>
              <a:rPr lang="en-US" altLang="zh-CN" sz="1600" dirty="0">
                <a:solidFill>
                  <a:srgbClr val="000000"/>
                </a:solidFill>
                <a:effectLst/>
                <a:latin typeface="Courier New" panose="02070309020205020404" pitchFamily="49" charset="0"/>
              </a:rPr>
              <a:t> demo</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创建商品表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create table if not exists </a:t>
            </a:r>
            <a:r>
              <a:rPr lang="en-US" altLang="zh-CN" sz="1600" b="1" dirty="0" err="1">
                <a:solidFill>
                  <a:srgbClr val="0000FF"/>
                </a:solidFill>
                <a:effectLst/>
                <a:latin typeface="Courier New" panose="02070309020205020404" pitchFamily="49" charset="0"/>
              </a:rPr>
              <a:t>demo.ods_product</a:t>
            </a:r>
            <a:r>
              <a:rPr lang="en-US" altLang="zh-CN" sz="1600" b="1" dirty="0">
                <a:solidFill>
                  <a:srgbClr val="0000FF"/>
                </a:solidFill>
                <a:effectLst/>
                <a:latin typeface="Courier New" panose="02070309020205020404" pitchFamily="49" charset="0"/>
              </a:rPr>
              <a:t>( </a:t>
            </a:r>
            <a:endParaRPr lang="en-US" altLang="zh-CN" sz="1600" b="1" dirty="0">
              <a:solidFill>
                <a:srgbClr val="0000FF"/>
              </a:solidFill>
              <a:effectLst/>
              <a:latin typeface="Courier New" panose="02070309020205020404" pitchFamily="49" charset="0"/>
            </a:endParaRPr>
          </a:p>
          <a:p>
            <a:r>
              <a:rPr lang="en-US" altLang="zh-CN" sz="1600" b="1" dirty="0" err="1">
                <a:solidFill>
                  <a:srgbClr val="0000FF"/>
                </a:solidFill>
                <a:effectLst/>
                <a:latin typeface="Courier New" panose="02070309020205020404" pitchFamily="49" charset="0"/>
              </a:rPr>
              <a:t>goods_id</a:t>
            </a:r>
            <a:r>
              <a:rPr lang="en-US" altLang="zh-CN" sz="1600" b="1" dirty="0">
                <a:solidFill>
                  <a:srgbClr val="0000FF"/>
                </a:solidFill>
                <a:effectLst/>
                <a:latin typeface="Courier New" panose="02070309020205020404" pitchFamily="49" charset="0"/>
              </a:rPr>
              <a:t> string,-- </a:t>
            </a:r>
            <a:r>
              <a:rPr lang="zh-CN" altLang="en-US" sz="1600" b="1" dirty="0">
                <a:solidFill>
                  <a:srgbClr val="0000FF"/>
                </a:solidFill>
                <a:effectLst/>
                <a:latin typeface="Courier New" panose="02070309020205020404" pitchFamily="49" charset="0"/>
              </a:rPr>
              <a:t>商品编号 </a:t>
            </a:r>
            <a:endParaRPr lang="zh-CN" altLang="en-US" sz="1600" b="1" dirty="0">
              <a:solidFill>
                <a:srgbClr val="0000FF"/>
              </a:solidFill>
              <a:effectLst/>
              <a:latin typeface="Courier New" panose="02070309020205020404" pitchFamily="49" charset="0"/>
            </a:endParaRPr>
          </a:p>
          <a:p>
            <a:r>
              <a:rPr lang="en-US" altLang="zh-CN" sz="1600" b="1" dirty="0" err="1">
                <a:solidFill>
                  <a:srgbClr val="0000FF"/>
                </a:solidFill>
                <a:effectLst/>
                <a:latin typeface="Courier New" panose="02070309020205020404" pitchFamily="49" charset="0"/>
              </a:rPr>
              <a:t>goods_status</a:t>
            </a:r>
            <a:r>
              <a:rPr lang="en-US" altLang="zh-CN" sz="1600" b="1" dirty="0">
                <a:solidFill>
                  <a:srgbClr val="0000FF"/>
                </a:solidFill>
                <a:effectLst/>
                <a:latin typeface="Courier New" panose="02070309020205020404" pitchFamily="49" charset="0"/>
              </a:rPr>
              <a:t> string,-- </a:t>
            </a:r>
            <a:r>
              <a:rPr lang="zh-CN" altLang="en-US" sz="1600" b="1" dirty="0">
                <a:solidFill>
                  <a:srgbClr val="0000FF"/>
                </a:solidFill>
                <a:effectLst/>
                <a:latin typeface="Courier New" panose="02070309020205020404" pitchFamily="49" charset="0"/>
              </a:rPr>
              <a:t>商品状态 </a:t>
            </a:r>
            <a:endParaRPr lang="zh-CN" altLang="en-US" sz="1600" b="1" dirty="0">
              <a:solidFill>
                <a:srgbClr val="0000FF"/>
              </a:solidFill>
              <a:effectLst/>
              <a:latin typeface="Courier New" panose="02070309020205020404" pitchFamily="49" charset="0"/>
            </a:endParaRPr>
          </a:p>
          <a:p>
            <a:r>
              <a:rPr lang="en-US" altLang="zh-CN" sz="1600" b="1" dirty="0" err="1">
                <a:solidFill>
                  <a:srgbClr val="0000FF"/>
                </a:solidFill>
                <a:effectLst/>
                <a:latin typeface="Courier New" panose="02070309020205020404" pitchFamily="49" charset="0"/>
              </a:rPr>
              <a:t>createtime</a:t>
            </a:r>
            <a:r>
              <a:rPr lang="en-US" altLang="zh-CN" sz="1600" b="1" dirty="0">
                <a:solidFill>
                  <a:srgbClr val="0000FF"/>
                </a:solidFill>
                <a:effectLst/>
                <a:latin typeface="Courier New" panose="02070309020205020404" pitchFamily="49" charset="0"/>
              </a:rPr>
              <a:t> string,-- </a:t>
            </a:r>
            <a:r>
              <a:rPr lang="zh-CN" altLang="en-US" sz="1600" b="1" dirty="0">
                <a:solidFill>
                  <a:srgbClr val="0000FF"/>
                </a:solidFill>
                <a:effectLst/>
                <a:latin typeface="Courier New" panose="02070309020205020404" pitchFamily="49" charset="0"/>
              </a:rPr>
              <a:t>商品创建时间 </a:t>
            </a:r>
            <a:endParaRPr lang="zh-CN" altLang="en-US" sz="1600" b="1" dirty="0">
              <a:solidFill>
                <a:srgbClr val="0000FF"/>
              </a:solidFill>
              <a:effectLst/>
              <a:latin typeface="Courier New" panose="02070309020205020404" pitchFamily="49" charset="0"/>
            </a:endParaRPr>
          </a:p>
          <a:p>
            <a:r>
              <a:rPr lang="en-US" altLang="zh-CN" sz="1600" b="1" dirty="0" err="1">
                <a:solidFill>
                  <a:srgbClr val="0000FF"/>
                </a:solidFill>
                <a:effectLst/>
                <a:latin typeface="Courier New" panose="02070309020205020404" pitchFamily="49" charset="0"/>
              </a:rPr>
              <a:t>modifytime</a:t>
            </a:r>
            <a:r>
              <a:rPr lang="en-US" altLang="zh-CN" sz="1600" b="1" dirty="0">
                <a:solidFill>
                  <a:srgbClr val="0000FF"/>
                </a:solidFill>
                <a:effectLst/>
                <a:latin typeface="Courier New" panose="02070309020205020404" pitchFamily="49" charset="0"/>
              </a:rPr>
              <a:t> string-- </a:t>
            </a:r>
            <a:r>
              <a:rPr lang="zh-CN" altLang="en-US" sz="1600" b="1" dirty="0">
                <a:solidFill>
                  <a:srgbClr val="0000FF"/>
                </a:solidFill>
                <a:effectLst/>
                <a:latin typeface="Courier New" panose="02070309020205020404" pitchFamily="49" charset="0"/>
              </a:rPr>
              <a:t>商品修改时间 </a:t>
            </a:r>
            <a:endParaRPr lang="zh-CN" altLang="en-US" sz="1600" b="1" dirty="0">
              <a:solidFill>
                <a:srgbClr val="0000FF"/>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 </a:t>
            </a:r>
            <a:endParaRPr lang="en-US" altLang="zh-CN" sz="1600" b="1" dirty="0">
              <a:solidFill>
                <a:srgbClr val="0000FF"/>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partitioned by (dt string)</a:t>
            </a:r>
            <a:endParaRPr lang="en-US" altLang="zh-CN" sz="1600" b="1" dirty="0">
              <a:solidFill>
                <a:srgbClr val="0000FF"/>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row format delimited fields terminated by '\t'</a:t>
            </a:r>
            <a:endParaRPr lang="zh-CN" altLang="en-US" sz="1600" dirty="0">
              <a:effectLs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90575" y="1033733"/>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mn-cs"/>
              </a:rPr>
              <a:t>Hive </a:t>
            </a:r>
            <a:r>
              <a:rPr kumimoji="0" lang="en-US" altLang="zh-CN" sz="1600" b="0" i="0" u="none" strike="noStrike" kern="1200" cap="none" spc="0" normalizeH="0" baseline="0" noProof="0" dirty="0" err="1">
                <a:ln>
                  <a:noFill/>
                </a:ln>
                <a:solidFill>
                  <a:srgbClr val="FF0000"/>
                </a:solidFill>
                <a:effectLst/>
                <a:uLnTx/>
                <a:uFillTx/>
                <a:latin typeface="Open Sans" panose="020B0606030504020204" pitchFamily="34" charset="0"/>
                <a:ea typeface="微软雅黑 Light" panose="020B0502040204020203" pitchFamily="34" charset="-122"/>
                <a:cs typeface="+mn-cs"/>
              </a:rPr>
              <a:t>dw</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mn-cs"/>
              </a:rPr>
              <a:t>层创建拉链表</a:t>
            </a:r>
            <a:endParaRPr kumimoji="0" lang="zh-CN" altLang="en-US" sz="1600" b="0"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endParaRPr>
          </a:p>
        </p:txBody>
      </p:sp>
      <p:sp>
        <p:nvSpPr>
          <p:cNvPr id="9" name="文本框 8"/>
          <p:cNvSpPr txBox="1"/>
          <p:nvPr/>
        </p:nvSpPr>
        <p:spPr>
          <a:xfrm>
            <a:off x="790574" y="1579496"/>
            <a:ext cx="6810375" cy="2554545"/>
          </a:xfrm>
          <a:prstGeom prst="rect">
            <a:avLst/>
          </a:prstGeom>
          <a:solidFill>
            <a:srgbClr val="FFFFE4"/>
          </a:solidFill>
          <a:ln>
            <a:solidFill>
              <a:schemeClr val="tx1"/>
            </a:solidFill>
          </a:ln>
        </p:spPr>
        <p:txBody>
          <a:bodyPr wrap="square">
            <a:spAutoFit/>
          </a:bodyPr>
          <a:lstStyle/>
          <a:p>
            <a:pPr>
              <a:defRPr/>
            </a:pP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创建拉链表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b="1" dirty="0">
                <a:solidFill>
                  <a:srgbClr val="0000FF"/>
                </a:solidFill>
                <a:effectLst/>
                <a:latin typeface="Courier New" panose="02070309020205020404" pitchFamily="49" charset="0"/>
                <a:ea typeface="阿里巴巴普惠体" panose="00020600040101010101"/>
              </a:rPr>
              <a:t>create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table</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if</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not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exists</a:t>
            </a:r>
            <a:r>
              <a:rPr lang="en-US" altLang="zh-CN" sz="1600" dirty="0">
                <a:solidFill>
                  <a:srgbClr val="000000"/>
                </a:solidFill>
                <a:effectLst/>
                <a:latin typeface="Courier New" panose="02070309020205020404" pitchFamily="49" charset="0"/>
                <a:ea typeface="阿里巴巴普惠体" panose="00020600040101010101"/>
              </a:rPr>
              <a:t> demo</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dw_product</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endParaRPr lang="en-US" altLang="zh-CN" sz="1600" dirty="0">
              <a:solidFill>
                <a:srgbClr val="000000"/>
              </a:solidFill>
              <a:effectLst/>
              <a:latin typeface="Courier New" panose="02070309020205020404" pitchFamily="49" charset="0"/>
              <a:ea typeface="阿里巴巴普惠体" panose="00020600040101010101"/>
            </a:endParaRPr>
          </a:p>
          <a:p>
            <a:pPr>
              <a:defRPr/>
            </a:pPr>
            <a:r>
              <a:rPr lang="en-US" altLang="zh-CN" sz="1600" dirty="0" err="1">
                <a:solidFill>
                  <a:srgbClr val="000000"/>
                </a:solidFill>
                <a:effectLst/>
                <a:latin typeface="Courier New" panose="02070309020205020404" pitchFamily="49" charset="0"/>
                <a:ea typeface="阿里巴巴普惠体" panose="00020600040101010101"/>
              </a:rPr>
              <a:t>goods_id</a:t>
            </a:r>
            <a:r>
              <a:rPr lang="en-US" altLang="zh-CN" sz="1600" dirty="0">
                <a:solidFill>
                  <a:srgbClr val="000000"/>
                </a:solidFill>
                <a:effectLst/>
                <a:latin typeface="Courier New" panose="02070309020205020404" pitchFamily="49" charset="0"/>
                <a:ea typeface="阿里巴巴普惠体" panose="00020600040101010101"/>
              </a:rPr>
              <a:t> string</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商品编号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dirty="0" err="1">
                <a:solidFill>
                  <a:srgbClr val="000000"/>
                </a:solidFill>
                <a:effectLst/>
                <a:latin typeface="Courier New" panose="02070309020205020404" pitchFamily="49" charset="0"/>
                <a:ea typeface="阿里巴巴普惠体" panose="00020600040101010101"/>
              </a:rPr>
              <a:t>goods_status</a:t>
            </a:r>
            <a:r>
              <a:rPr lang="en-US" altLang="zh-CN" sz="1600" dirty="0">
                <a:solidFill>
                  <a:srgbClr val="000000"/>
                </a:solidFill>
                <a:effectLst/>
                <a:latin typeface="Courier New" panose="02070309020205020404" pitchFamily="49" charset="0"/>
                <a:ea typeface="阿里巴巴普惠体" panose="00020600040101010101"/>
              </a:rPr>
              <a:t> string</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商品状态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dirty="0" err="1">
                <a:solidFill>
                  <a:srgbClr val="000000"/>
                </a:solidFill>
                <a:effectLst/>
                <a:latin typeface="Courier New" panose="02070309020205020404" pitchFamily="49" charset="0"/>
                <a:ea typeface="阿里巴巴普惠体" panose="00020600040101010101"/>
              </a:rPr>
              <a:t>createtime</a:t>
            </a:r>
            <a:r>
              <a:rPr lang="en-US" altLang="zh-CN" sz="1600" dirty="0">
                <a:solidFill>
                  <a:srgbClr val="000000"/>
                </a:solidFill>
                <a:effectLst/>
                <a:latin typeface="Courier New" panose="02070309020205020404" pitchFamily="49" charset="0"/>
                <a:ea typeface="阿里巴巴普惠体" panose="00020600040101010101"/>
              </a:rPr>
              <a:t> string</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商品创建时间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dirty="0" err="1">
                <a:solidFill>
                  <a:srgbClr val="000000"/>
                </a:solidFill>
                <a:effectLst/>
                <a:latin typeface="Courier New" panose="02070309020205020404" pitchFamily="49" charset="0"/>
                <a:ea typeface="阿里巴巴普惠体" panose="00020600040101010101"/>
              </a:rPr>
              <a:t>modifytime</a:t>
            </a:r>
            <a:r>
              <a:rPr lang="en-US" altLang="zh-CN" sz="1600" dirty="0">
                <a:solidFill>
                  <a:srgbClr val="000000"/>
                </a:solidFill>
                <a:effectLst/>
                <a:latin typeface="Courier New" panose="02070309020205020404" pitchFamily="49" charset="0"/>
                <a:ea typeface="阿里巴巴普惠体" panose="00020600040101010101"/>
              </a:rPr>
              <a:t> string</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商品修改时间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dirty="0">
                <a:solidFill>
                  <a:srgbClr val="000000"/>
                </a:solidFill>
                <a:effectLst/>
                <a:latin typeface="Courier New" panose="02070309020205020404" pitchFamily="49" charset="0"/>
                <a:ea typeface="阿里巴巴普惠体" panose="00020600040101010101"/>
              </a:rPr>
              <a:t>dw_start_date string</a:t>
            </a:r>
            <a:r>
              <a:rPr lang="en-US" altLang="zh-CN" sz="1600" b="1" dirty="0">
                <a:solidFill>
                  <a:srgbClr val="000080"/>
                </a:solidFill>
                <a:effectLst/>
                <a:latin typeface="Courier New" panose="02070309020205020404" pitchFamily="49" charset="0"/>
                <a:ea typeface="阿里巴巴普惠体" panose="00020600040101010101"/>
              </a:rPr>
              <a:t>,</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生效日期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dirty="0">
                <a:solidFill>
                  <a:srgbClr val="000000"/>
                </a:solidFill>
                <a:effectLst/>
                <a:latin typeface="Courier New" panose="02070309020205020404" pitchFamily="49" charset="0"/>
                <a:ea typeface="阿里巴巴普惠体" panose="00020600040101010101"/>
              </a:rPr>
              <a:t>dw_end_date string </a:t>
            </a:r>
            <a:r>
              <a:rPr lang="en-US" altLang="zh-CN" sz="1600" dirty="0">
                <a:solidFill>
                  <a:srgbClr val="008000"/>
                </a:solidFill>
                <a:effectLst/>
                <a:latin typeface="Courier New" panose="02070309020205020404" pitchFamily="49" charset="0"/>
                <a:ea typeface="阿里巴巴普惠体" panose="00020600040101010101"/>
              </a:rPr>
              <a:t>-- </a:t>
            </a:r>
            <a:r>
              <a:rPr lang="zh-CN" altLang="en-US" sz="1600" dirty="0">
                <a:solidFill>
                  <a:srgbClr val="008000"/>
                </a:solidFill>
                <a:effectLst/>
                <a:latin typeface="Courier New" panose="02070309020205020404" pitchFamily="49" charset="0"/>
                <a:ea typeface="阿里巴巴普惠体" panose="00020600040101010101"/>
              </a:rPr>
              <a:t>失效日期 </a:t>
            </a:r>
            <a:endParaRPr lang="en-US" altLang="zh-CN" sz="1600" dirty="0">
              <a:solidFill>
                <a:srgbClr val="008000"/>
              </a:solidFill>
              <a:effectLst/>
              <a:latin typeface="Courier New" panose="02070309020205020404" pitchFamily="49" charset="0"/>
              <a:ea typeface="阿里巴巴普惠体" panose="00020600040101010101"/>
            </a:endParaRPr>
          </a:p>
          <a:p>
            <a:pPr>
              <a:defRPr/>
            </a:pPr>
            <a:r>
              <a:rPr lang="en-US" altLang="zh-CN" sz="1600" b="1" dirty="0">
                <a:solidFill>
                  <a:srgbClr val="000080"/>
                </a:solidFill>
                <a:effectLst/>
                <a:latin typeface="Courier New" panose="02070309020205020404" pitchFamily="49" charset="0"/>
                <a:ea typeface="阿里巴巴普惠体" panose="00020600040101010101"/>
              </a:rPr>
              <a:t>)</a:t>
            </a:r>
            <a:r>
              <a:rPr lang="zh-CN" altLang="en-US" sz="1600" dirty="0">
                <a:solidFill>
                  <a:srgbClr val="000000"/>
                </a:solidFill>
                <a:effectLst/>
                <a:latin typeface="Courier New" panose="02070309020205020404" pitchFamily="49" charset="0"/>
                <a:ea typeface="阿里巴巴普惠体" panose="00020600040101010101"/>
              </a:rPr>
              <a:t> </a:t>
            </a:r>
            <a:endParaRPr lang="en-US" altLang="zh-CN" sz="1600" dirty="0">
              <a:solidFill>
                <a:srgbClr val="000000"/>
              </a:solidFill>
              <a:effectLst/>
              <a:latin typeface="Courier New" panose="02070309020205020404" pitchFamily="49" charset="0"/>
              <a:ea typeface="阿里巴巴普惠体" panose="00020600040101010101"/>
            </a:endParaRPr>
          </a:p>
          <a:p>
            <a:pPr>
              <a:defRPr/>
            </a:pPr>
            <a:r>
              <a:rPr lang="en-US" altLang="zh-CN" sz="1600" b="1" dirty="0">
                <a:solidFill>
                  <a:srgbClr val="0000FF"/>
                </a:solidFill>
                <a:effectLst/>
                <a:latin typeface="Courier New" panose="02070309020205020404" pitchFamily="49" charset="0"/>
                <a:ea typeface="阿里巴巴普惠体" panose="00020600040101010101"/>
              </a:rPr>
              <a:t>row</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b="1" dirty="0">
                <a:solidFill>
                  <a:srgbClr val="0000FF"/>
                </a:solidFill>
                <a:effectLst/>
                <a:latin typeface="Courier New" panose="02070309020205020404" pitchFamily="49" charset="0"/>
                <a:ea typeface="阿里巴巴普惠体" panose="00020600040101010101"/>
              </a:rPr>
              <a:t>format</a:t>
            </a:r>
            <a:r>
              <a:rPr lang="en-US" altLang="zh-CN" sz="1600" dirty="0">
                <a:solidFill>
                  <a:srgbClr val="000000"/>
                </a:solidFill>
                <a:effectLst/>
                <a:latin typeface="Courier New" panose="02070309020205020404" pitchFamily="49" charset="0"/>
                <a:ea typeface="阿里巴巴普惠体" panose="00020600040101010101"/>
              </a:rPr>
              <a:t> delimited fields terminated </a:t>
            </a:r>
            <a:r>
              <a:rPr lang="en-US" altLang="zh-CN" sz="1600" b="1" dirty="0">
                <a:solidFill>
                  <a:srgbClr val="0000FF"/>
                </a:solidFill>
                <a:effectLst/>
                <a:latin typeface="Courier New" panose="02070309020205020404" pitchFamily="49" charset="0"/>
                <a:ea typeface="阿里巴巴普惠体" panose="00020600040101010101"/>
              </a:rPr>
              <a:t>by</a:t>
            </a:r>
            <a:r>
              <a:rPr lang="en-US" altLang="zh-CN" sz="1600" dirty="0">
                <a:solidFill>
                  <a:srgbClr val="000000"/>
                </a:solidFill>
                <a:effectLst/>
                <a:latin typeface="Courier New" panose="02070309020205020404" pitchFamily="49" charset="0"/>
                <a:ea typeface="阿里巴巴普惠体" panose="00020600040101010101"/>
              </a:rPr>
              <a:t> </a:t>
            </a:r>
            <a:r>
              <a:rPr lang="en-US" altLang="zh-CN" sz="1600" dirty="0">
                <a:solidFill>
                  <a:srgbClr val="808080"/>
                </a:solidFill>
                <a:effectLst/>
                <a:latin typeface="Courier New" panose="02070309020205020404" pitchFamily="49" charset="0"/>
                <a:ea typeface="阿里巴巴普惠体" panose="00020600040101010101"/>
              </a:rPr>
              <a:t>'\t'</a:t>
            </a:r>
            <a:r>
              <a:rPr lang="en-US" altLang="zh-CN" sz="1600" b="1" dirty="0">
                <a:solidFill>
                  <a:srgbClr val="000080"/>
                </a:solidFill>
                <a:effectLst/>
                <a:latin typeface="Courier New" panose="02070309020205020404" pitchFamily="49" charset="0"/>
                <a:ea typeface="阿里巴巴普惠体" panose="00020600040101010101"/>
              </a:rPr>
              <a:t>;</a:t>
            </a:r>
            <a:endParaRPr lang="en-US" altLang="zh-CN" sz="1600" dirty="0">
              <a:effectLst/>
              <a:ea typeface="阿里巴巴普惠体" panose="00020600040101010101"/>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10880" y="949711"/>
            <a:ext cx="6096000" cy="584775"/>
          </a:xfrm>
          <a:prstGeom prst="rect">
            <a:avLst/>
          </a:prstGeom>
          <a:noFill/>
        </p:spPr>
        <p:txBody>
          <a:bodyPr wrap="square">
            <a:spAutoFit/>
          </a:bodyPr>
          <a:lstStyle/>
          <a:p>
            <a:pPr marL="285750" indent="-285750">
              <a:buFont typeface="Wingdings" panose="05000000000000000000" pitchFamily="2" charset="2"/>
              <a:buChar char="l"/>
              <a:defRPr/>
            </a:pPr>
            <a:r>
              <a:rPr lang="zh-CN" altLang="zh-CN" sz="1600" b="1" dirty="0">
                <a:latin typeface="Open Sans" panose="020B0606030504020204" pitchFamily="34" charset="0"/>
                <a:ea typeface="微软雅黑 Light" panose="020B0502040204020203" pitchFamily="34" charset="-122"/>
              </a:rPr>
              <a:t>全量导入</a:t>
            </a:r>
            <a:r>
              <a:rPr lang="en-US" altLang="zh-CN" sz="1600" b="1" dirty="0">
                <a:latin typeface="Open Sans" panose="020B0606030504020204" pitchFamily="34" charset="0"/>
                <a:ea typeface="微软雅黑 Light" panose="020B0502040204020203" pitchFamily="34" charset="-122"/>
              </a:rPr>
              <a:t>2019</a:t>
            </a:r>
            <a:r>
              <a:rPr lang="zh-CN" altLang="zh-CN" sz="1600" b="1" dirty="0">
                <a:latin typeface="Open Sans" panose="020B0606030504020204" pitchFamily="34" charset="0"/>
                <a:ea typeface="微软雅黑 Light" panose="020B0502040204020203" pitchFamily="34" charset="-122"/>
              </a:rPr>
              <a:t>年</a:t>
            </a:r>
            <a:r>
              <a:rPr lang="en-US" altLang="zh-CN" sz="1600" b="1" dirty="0">
                <a:latin typeface="Open Sans" panose="020B0606030504020204" pitchFamily="34" charset="0"/>
                <a:ea typeface="微软雅黑 Light" panose="020B0502040204020203" pitchFamily="34" charset="-122"/>
              </a:rPr>
              <a:t>12</a:t>
            </a:r>
            <a:r>
              <a:rPr lang="zh-CN" altLang="zh-CN" sz="1600" b="1" dirty="0">
                <a:latin typeface="Open Sans" panose="020B0606030504020204" pitchFamily="34" charset="0"/>
                <a:ea typeface="微软雅黑 Light" panose="020B0502040204020203" pitchFamily="34" charset="-122"/>
              </a:rPr>
              <a:t>月</a:t>
            </a:r>
            <a:r>
              <a:rPr lang="en-US" altLang="zh-CN" sz="1600" b="1" dirty="0">
                <a:latin typeface="Open Sans" panose="020B0606030504020204" pitchFamily="34" charset="0"/>
                <a:ea typeface="微软雅黑 Light" panose="020B0502040204020203" pitchFamily="34" charset="-122"/>
              </a:rPr>
              <a:t>20</a:t>
            </a:r>
            <a:r>
              <a:rPr lang="zh-CN" altLang="zh-CN" sz="1600" b="1" dirty="0">
                <a:latin typeface="Open Sans" panose="020B0606030504020204" pitchFamily="34" charset="0"/>
                <a:ea typeface="微软雅黑 Light" panose="020B0502040204020203" pitchFamily="34" charset="-122"/>
              </a:rPr>
              <a:t>日数据</a:t>
            </a:r>
            <a:endParaRPr lang="zh-CN" altLang="zh-CN" sz="1600" b="1" dirty="0">
              <a:latin typeface="Open Sans" panose="020B0606030504020204" pitchFamily="34" charset="0"/>
              <a:ea typeface="微软雅黑 Light" panose="020B0502040204020203" pitchFamily="34" charset="-122"/>
            </a:endParaRPr>
          </a:p>
          <a:p>
            <a:pPr marL="342900" indent="-342900">
              <a:buFont typeface="+mj-lt"/>
              <a:buAutoNum type="arabicPeriod"/>
              <a:defRPr/>
            </a:pPr>
            <a:r>
              <a:rPr lang="en-US" altLang="zh-CN" sz="1600" dirty="0">
                <a:solidFill>
                  <a:srgbClr val="FF0000"/>
                </a:solidFill>
                <a:latin typeface="Open Sans" panose="020B0606030504020204" pitchFamily="34" charset="0"/>
                <a:ea typeface="微软雅黑 Light" panose="020B0502040204020203" pitchFamily="34" charset="-122"/>
              </a:rPr>
              <a:t>MySQL</a:t>
            </a:r>
            <a:r>
              <a:rPr lang="zh-CN" altLang="zh-CN" sz="1600" dirty="0">
                <a:solidFill>
                  <a:srgbClr val="FF0000"/>
                </a:solidFill>
                <a:latin typeface="Open Sans" panose="020B0606030504020204" pitchFamily="34" charset="0"/>
                <a:ea typeface="微软雅黑 Light" panose="020B0502040204020203" pitchFamily="34" charset="-122"/>
              </a:rPr>
              <a:t>数据库导入</a:t>
            </a:r>
            <a:r>
              <a:rPr lang="en-US" altLang="zh-CN" sz="1600" dirty="0">
                <a:solidFill>
                  <a:srgbClr val="FF0000"/>
                </a:solidFill>
                <a:latin typeface="Open Sans" panose="020B0606030504020204" pitchFamily="34" charset="0"/>
                <a:ea typeface="微软雅黑 Light" panose="020B0502040204020203" pitchFamily="34" charset="-122"/>
              </a:rPr>
              <a:t>12</a:t>
            </a:r>
            <a:r>
              <a:rPr lang="zh-CN" altLang="zh-CN" sz="1600" dirty="0">
                <a:solidFill>
                  <a:srgbClr val="FF0000"/>
                </a:solidFill>
                <a:latin typeface="Open Sans" panose="020B0606030504020204" pitchFamily="34" charset="0"/>
                <a:ea typeface="微软雅黑 Light" panose="020B0502040204020203" pitchFamily="34" charset="-122"/>
              </a:rPr>
              <a:t>月</a:t>
            </a:r>
            <a:r>
              <a:rPr lang="en-US" altLang="zh-CN" sz="1600" dirty="0">
                <a:solidFill>
                  <a:srgbClr val="FF0000"/>
                </a:solidFill>
                <a:latin typeface="Open Sans" panose="020B0606030504020204" pitchFamily="34" charset="0"/>
                <a:ea typeface="微软雅黑 Light" panose="020B0502040204020203" pitchFamily="34" charset="-122"/>
              </a:rPr>
              <a:t>20</a:t>
            </a:r>
            <a:r>
              <a:rPr lang="zh-CN" altLang="zh-CN" sz="1600" dirty="0">
                <a:solidFill>
                  <a:srgbClr val="FF0000"/>
                </a:solidFill>
                <a:latin typeface="Open Sans" panose="020B0606030504020204" pitchFamily="34" charset="0"/>
                <a:ea typeface="微软雅黑 Light" panose="020B0502040204020203" pitchFamily="34" charset="-122"/>
              </a:rPr>
              <a:t>日数据（</a:t>
            </a:r>
            <a:r>
              <a:rPr lang="en-US" altLang="zh-CN" sz="1600" dirty="0">
                <a:solidFill>
                  <a:srgbClr val="FF0000"/>
                </a:solidFill>
                <a:latin typeface="Open Sans" panose="020B0606030504020204" pitchFamily="34" charset="0"/>
                <a:ea typeface="微软雅黑 Light" panose="020B0502040204020203" pitchFamily="34" charset="-122"/>
              </a:rPr>
              <a:t>4</a:t>
            </a:r>
            <a:r>
              <a:rPr lang="zh-CN" altLang="zh-CN" sz="1600" dirty="0">
                <a:solidFill>
                  <a:srgbClr val="FF0000"/>
                </a:solidFill>
                <a:latin typeface="Open Sans" panose="020B0606030504020204" pitchFamily="34" charset="0"/>
                <a:ea typeface="微软雅黑 Light" panose="020B0502040204020203" pitchFamily="34" charset="-122"/>
              </a:rPr>
              <a:t>条数据）</a:t>
            </a:r>
            <a:endParaRPr lang="zh-CN" altLang="zh-CN" sz="1600" dirty="0">
              <a:solidFill>
                <a:srgbClr val="FF0000"/>
              </a:solidFill>
              <a:latin typeface="Open Sans" panose="020B0606030504020204" pitchFamily="34" charset="0"/>
              <a:ea typeface="微软雅黑 Light" panose="020B0502040204020203" pitchFamily="34" charset="-122"/>
            </a:endParaRPr>
          </a:p>
        </p:txBody>
      </p:sp>
      <p:sp>
        <p:nvSpPr>
          <p:cNvPr id="9" name="文本框 8"/>
          <p:cNvSpPr txBox="1"/>
          <p:nvPr/>
        </p:nvSpPr>
        <p:spPr>
          <a:xfrm>
            <a:off x="819150" y="1648820"/>
            <a:ext cx="10553700" cy="1323439"/>
          </a:xfrm>
          <a:prstGeom prst="rect">
            <a:avLst/>
          </a:prstGeom>
          <a:solidFill>
            <a:srgbClr val="FFFFE4"/>
          </a:solidFill>
          <a:ln>
            <a:solidFill>
              <a:schemeClr val="tx1"/>
            </a:solidFill>
          </a:ln>
        </p:spPr>
        <p:txBody>
          <a:bodyPr wrap="square">
            <a:spAutoFit/>
          </a:bodyPr>
          <a:lstStyle/>
          <a:p>
            <a:pPr>
              <a:defRPr/>
            </a:pPr>
            <a:r>
              <a:rPr lang="en-US" altLang="zh-CN" sz="1600" b="1" dirty="0">
                <a:solidFill>
                  <a:srgbClr val="0000FF"/>
                </a:solidFill>
                <a:effectLst/>
                <a:latin typeface="Courier New" panose="02070309020205020404" pitchFamily="49" charset="0"/>
              </a:rPr>
              <a:t>insert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into</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product</a:t>
            </a:r>
            <a:r>
              <a:rPr lang="en-US" altLang="zh-CN" sz="1600" b="1" dirty="0">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goods_id</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goods_status</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createtime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modifytime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values</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待审核</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'2020-12-18'</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pPr>
              <a:defRPr/>
            </a:pP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'002'</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待售</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'2020-12-19'</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pPr>
              <a:defRPr/>
            </a:pP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'003'</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在售</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pPr>
              <a:defRPr/>
            </a:pP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'004'</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已删除</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'2020-12-15'</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zh-CN" altLang="en-US" sz="1600" dirty="0">
              <a:effectLst/>
            </a:endParaRPr>
          </a:p>
        </p:txBody>
      </p:sp>
      <p:sp>
        <p:nvSpPr>
          <p:cNvPr id="6" name="文本框 5"/>
          <p:cNvSpPr txBox="1"/>
          <p:nvPr/>
        </p:nvSpPr>
        <p:spPr>
          <a:xfrm>
            <a:off x="710880" y="3086593"/>
            <a:ext cx="6096000"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latin typeface="Open Sans" panose="020B0606030504020204" pitchFamily="34" charset="0"/>
                <a:ea typeface="微软雅黑 Light" panose="020B0502040204020203" pitchFamily="34" charset="-122"/>
              </a:rPr>
              <a:t>2.    </a:t>
            </a:r>
            <a:r>
              <a:rPr lang="zh-CN" altLang="zh-CN" sz="1600" dirty="0">
                <a:solidFill>
                  <a:srgbClr val="FF0000"/>
                </a:solidFill>
                <a:latin typeface="Open Sans" panose="020B0606030504020204" pitchFamily="34" charset="0"/>
                <a:ea typeface="微软雅黑 Light" panose="020B0502040204020203" pitchFamily="34" charset="-122"/>
              </a:rPr>
              <a:t>使用</a:t>
            </a:r>
            <a:r>
              <a:rPr lang="en-US" altLang="zh-CN" sz="1600" dirty="0">
                <a:solidFill>
                  <a:srgbClr val="FF0000"/>
                </a:solidFill>
                <a:latin typeface="Open Sans" panose="020B0606030504020204" pitchFamily="34" charset="0"/>
                <a:ea typeface="微软雅黑 Light" panose="020B0502040204020203" pitchFamily="34" charset="-122"/>
              </a:rPr>
              <a:t>Sqoop</a:t>
            </a:r>
            <a:r>
              <a:rPr lang="zh-CN" altLang="zh-CN" sz="1600" dirty="0">
                <a:solidFill>
                  <a:srgbClr val="FF0000"/>
                </a:solidFill>
                <a:latin typeface="Open Sans" panose="020B0606030504020204" pitchFamily="34" charset="0"/>
                <a:ea typeface="微软雅黑 Light" panose="020B0502040204020203" pitchFamily="34" charset="-122"/>
              </a:rPr>
              <a:t>进行全量同步</a:t>
            </a:r>
            <a:r>
              <a:rPr lang="en-US" altLang="zh-CN" sz="1600" dirty="0">
                <a:solidFill>
                  <a:srgbClr val="FF0000"/>
                </a:solidFill>
                <a:latin typeface="Open Sans" panose="020B0606030504020204" pitchFamily="34" charset="0"/>
                <a:ea typeface="微软雅黑 Light" panose="020B0502040204020203" pitchFamily="34" charset="-122"/>
              </a:rPr>
              <a:t>MySQL</a:t>
            </a:r>
            <a:r>
              <a:rPr lang="zh-CN" altLang="zh-CN" sz="1600" dirty="0">
                <a:solidFill>
                  <a:srgbClr val="FF0000"/>
                </a:solidFill>
                <a:latin typeface="Open Sans" panose="020B0606030504020204" pitchFamily="34" charset="0"/>
                <a:ea typeface="微软雅黑 Light" panose="020B0502040204020203" pitchFamily="34" charset="-122"/>
              </a:rPr>
              <a:t>数据到</a:t>
            </a:r>
            <a:r>
              <a:rPr lang="en-US" altLang="zh-CN" sz="1600" dirty="0">
                <a:solidFill>
                  <a:srgbClr val="FF0000"/>
                </a:solidFill>
                <a:latin typeface="Open Sans" panose="020B0606030504020204" pitchFamily="34" charset="0"/>
                <a:ea typeface="微软雅黑 Light" panose="020B0502040204020203" pitchFamily="34" charset="-122"/>
              </a:rPr>
              <a:t>Hive </a:t>
            </a:r>
            <a:r>
              <a:rPr lang="en-US" altLang="zh-CN" sz="1600" dirty="0" err="1">
                <a:solidFill>
                  <a:srgbClr val="FF0000"/>
                </a:solidFill>
                <a:latin typeface="Open Sans" panose="020B0606030504020204" pitchFamily="34" charset="0"/>
                <a:ea typeface="微软雅黑 Light" panose="020B0502040204020203" pitchFamily="34" charset="-122"/>
              </a:rPr>
              <a:t>ods</a:t>
            </a:r>
            <a:r>
              <a:rPr lang="zh-CN" altLang="zh-CN" sz="1600" dirty="0">
                <a:solidFill>
                  <a:srgbClr val="FF0000"/>
                </a:solidFill>
                <a:latin typeface="Open Sans" panose="020B0606030504020204" pitchFamily="34" charset="0"/>
                <a:ea typeface="微软雅黑 Light" panose="020B0502040204020203" pitchFamily="34" charset="-122"/>
              </a:rPr>
              <a:t>层表</a:t>
            </a:r>
            <a:endParaRPr lang="zh-CN" altLang="zh-CN" sz="1600" dirty="0">
              <a:solidFill>
                <a:srgbClr val="FF0000"/>
              </a:solidFill>
              <a:latin typeface="Open Sans" panose="020B0606030504020204" pitchFamily="34" charset="0"/>
              <a:ea typeface="微软雅黑 Light" panose="020B0502040204020203" pitchFamily="34" charset="-122"/>
            </a:endParaRPr>
          </a:p>
        </p:txBody>
      </p:sp>
      <p:sp>
        <p:nvSpPr>
          <p:cNvPr id="8" name="文本框 7"/>
          <p:cNvSpPr txBox="1"/>
          <p:nvPr/>
        </p:nvSpPr>
        <p:spPr>
          <a:xfrm>
            <a:off x="819150" y="3432854"/>
            <a:ext cx="8452170" cy="3293209"/>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创建分区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alter</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table</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product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add</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partition</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dt</a:t>
            </a: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endParaRPr lang="en-US" altLang="zh-CN" sz="1600" b="1" dirty="0">
              <a:solidFill>
                <a:srgbClr val="000080"/>
              </a:solidFill>
              <a:effectLst/>
              <a:latin typeface="Courier New" panose="02070309020205020404" pitchFamily="49" charset="0"/>
            </a:endParaRPr>
          </a:p>
          <a:p>
            <a:r>
              <a:rPr lang="en-US" altLang="zh-CN" sz="1600" dirty="0">
                <a:solidFill>
                  <a:srgbClr val="008000"/>
                </a:solidFill>
                <a:effectLst/>
                <a:latin typeface="Courier New" panose="02070309020205020404" pitchFamily="49" charset="0"/>
              </a:rPr>
              <a:t>--</a:t>
            </a:r>
            <a:r>
              <a:rPr lang="zh-CN" altLang="en-US" sz="1600" dirty="0">
                <a:solidFill>
                  <a:srgbClr val="008000"/>
                </a:solidFill>
                <a:effectLst/>
                <a:latin typeface="Courier New" panose="02070309020205020404" pitchFamily="49" charset="0"/>
              </a:rPr>
              <a:t>将</a:t>
            </a:r>
            <a:r>
              <a:rPr lang="en-US" altLang="zh-CN" sz="1600" dirty="0" err="1">
                <a:solidFill>
                  <a:srgbClr val="008000"/>
                </a:solidFill>
                <a:effectLst/>
                <a:latin typeface="Courier New" panose="02070309020205020404" pitchFamily="49" charset="0"/>
              </a:rPr>
              <a:t>mysql</a:t>
            </a:r>
            <a:r>
              <a:rPr lang="zh-CN" altLang="en-US" sz="1600" dirty="0">
                <a:solidFill>
                  <a:srgbClr val="008000"/>
                </a:solidFill>
                <a:effectLst/>
                <a:latin typeface="Courier New" panose="02070309020205020404" pitchFamily="49" charset="0"/>
              </a:rPr>
              <a:t>数据导入</a:t>
            </a:r>
            <a:r>
              <a:rPr lang="en-US" altLang="zh-CN" sz="1600" dirty="0">
                <a:solidFill>
                  <a:srgbClr val="008000"/>
                </a:solidFill>
                <a:effectLst/>
                <a:latin typeface="Courier New" panose="02070309020205020404" pitchFamily="49" charset="0"/>
              </a:rPr>
              <a:t>Hive</a:t>
            </a:r>
            <a:endParaRPr lang="en-US" altLang="zh-CN" sz="1600" dirty="0">
              <a:solidFill>
                <a:srgbClr val="008000"/>
              </a:solidFill>
              <a:effectLst/>
              <a:latin typeface="Courier New" panose="02070309020205020404" pitchFamily="49" charset="0"/>
            </a:endParaRPr>
          </a:p>
          <a:p>
            <a:endParaRPr lang="en-US" altLang="zh-CN" sz="1600" dirty="0">
              <a:solidFill>
                <a:srgbClr val="008000"/>
              </a:solidFill>
              <a:effectLst/>
              <a:latin typeface="Courier New" panose="02070309020205020404" pitchFamily="49" charset="0"/>
            </a:endParaRPr>
          </a:p>
          <a:p>
            <a:r>
              <a:rPr lang="en-US" altLang="zh-CN" sz="1600" dirty="0">
                <a:solidFill>
                  <a:srgbClr val="008000"/>
                </a:solidFill>
                <a:latin typeface="Courier New" panose="02070309020205020404" pitchFamily="49" charset="0"/>
              </a:rPr>
              <a:t>/export/server/sqoop-1.4.7/bin/</a:t>
            </a:r>
            <a:r>
              <a:rPr lang="en-US" altLang="zh-CN" sz="1600" dirty="0" err="1">
                <a:solidFill>
                  <a:srgbClr val="008000"/>
                </a:solidFill>
                <a:latin typeface="Courier New" panose="02070309020205020404" pitchFamily="49" charset="0"/>
              </a:rPr>
              <a:t>sqoop</a:t>
            </a:r>
            <a:r>
              <a:rPr lang="en-US" altLang="zh-CN" sz="1600" dirty="0">
                <a:solidFill>
                  <a:srgbClr val="008000"/>
                </a:solidFill>
                <a:latin typeface="Courier New" panose="02070309020205020404" pitchFamily="49" charset="0"/>
              </a:rPr>
              <a:t> import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--connect </a:t>
            </a:r>
            <a:r>
              <a:rPr lang="en-US" altLang="zh-CN" sz="1600" dirty="0" err="1">
                <a:solidFill>
                  <a:srgbClr val="008000"/>
                </a:solidFill>
                <a:latin typeface="Courier New" panose="02070309020205020404" pitchFamily="49" charset="0"/>
              </a:rPr>
              <a:t>jdbc:mysql</a:t>
            </a:r>
            <a:r>
              <a:rPr lang="en-US" altLang="zh-CN" sz="1600" dirty="0">
                <a:solidFill>
                  <a:srgbClr val="008000"/>
                </a:solidFill>
                <a:latin typeface="Courier New" panose="02070309020205020404" pitchFamily="49" charset="0"/>
              </a:rPr>
              <a:t>://node1:3306/demo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--username root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--password 123456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--table product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--m 1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--delete-target-</a:t>
            </a:r>
            <a:r>
              <a:rPr lang="en-US" altLang="zh-CN" sz="1600" dirty="0" err="1">
                <a:solidFill>
                  <a:srgbClr val="008000"/>
                </a:solidFill>
                <a:latin typeface="Courier New" panose="02070309020205020404" pitchFamily="49" charset="0"/>
              </a:rPr>
              <a:t>dir</a:t>
            </a:r>
            <a:r>
              <a:rPr lang="en-US" altLang="zh-CN" sz="1600" dirty="0">
                <a:solidFill>
                  <a:srgbClr val="008000"/>
                </a:solidFill>
                <a:latin typeface="Courier New" panose="02070309020205020404" pitchFamily="49" charset="0"/>
              </a:rPr>
              <a:t>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--fields-terminated-by '\t' \</a:t>
            </a:r>
            <a:endParaRPr lang="en-US" altLang="zh-CN" sz="1600" dirty="0">
              <a:solidFill>
                <a:srgbClr val="008000"/>
              </a:solidFill>
              <a:latin typeface="Courier New" panose="02070309020205020404" pitchFamily="49" charset="0"/>
            </a:endParaRPr>
          </a:p>
          <a:p>
            <a:r>
              <a:rPr lang="en-US" altLang="zh-CN" sz="1600" dirty="0">
                <a:solidFill>
                  <a:srgbClr val="008000"/>
                </a:solidFill>
                <a:latin typeface="Courier New" panose="02070309020205020404" pitchFamily="49" charset="0"/>
              </a:rPr>
              <a:t>--target-</a:t>
            </a:r>
            <a:r>
              <a:rPr lang="en-US" altLang="zh-CN" sz="1600" dirty="0" err="1">
                <a:solidFill>
                  <a:srgbClr val="008000"/>
                </a:solidFill>
                <a:latin typeface="Courier New" panose="02070309020205020404" pitchFamily="49" charset="0"/>
              </a:rPr>
              <a:t>dir</a:t>
            </a:r>
            <a:r>
              <a:rPr lang="en-US" altLang="zh-CN" sz="1600" dirty="0">
                <a:solidFill>
                  <a:srgbClr val="008000"/>
                </a:solidFill>
                <a:latin typeface="Courier New" panose="02070309020205020404" pitchFamily="49" charset="0"/>
              </a:rPr>
              <a:t> /user/hive/warehouse/</a:t>
            </a:r>
            <a:r>
              <a:rPr lang="en-US" altLang="zh-CN" sz="1600" dirty="0" err="1">
                <a:solidFill>
                  <a:srgbClr val="008000"/>
                </a:solidFill>
                <a:latin typeface="Courier New" panose="02070309020205020404" pitchFamily="49" charset="0"/>
              </a:rPr>
              <a:t>demo.db</a:t>
            </a:r>
            <a:r>
              <a:rPr lang="en-US" altLang="zh-CN" sz="1600" dirty="0">
                <a:solidFill>
                  <a:srgbClr val="008000"/>
                </a:solidFill>
                <a:latin typeface="Courier New" panose="02070309020205020404" pitchFamily="49" charset="0"/>
              </a:rPr>
              <a:t>/</a:t>
            </a:r>
            <a:r>
              <a:rPr lang="en-US" altLang="zh-CN" sz="1600" dirty="0" err="1">
                <a:solidFill>
                  <a:srgbClr val="008000"/>
                </a:solidFill>
                <a:latin typeface="Courier New" panose="02070309020205020404" pitchFamily="49" charset="0"/>
              </a:rPr>
              <a:t>ods_product</a:t>
            </a:r>
            <a:r>
              <a:rPr lang="en-US" altLang="zh-CN" sz="1600" dirty="0">
                <a:solidFill>
                  <a:srgbClr val="008000"/>
                </a:solidFill>
                <a:latin typeface="Courier New" panose="02070309020205020404" pitchFamily="49" charset="0"/>
              </a:rPr>
              <a:t>/dt=2020-12-20</a:t>
            </a:r>
            <a:endParaRPr lang="en-US" altLang="zh-CN" sz="1600" dirty="0">
              <a:solidFill>
                <a:srgbClr val="008000"/>
              </a:solidFill>
              <a:latin typeface="Courier New" panose="02070309020205020404" pitchFamily="49" charset="0"/>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9" name="文本框 8"/>
          <p:cNvSpPr txBox="1"/>
          <p:nvPr/>
        </p:nvSpPr>
        <p:spPr>
          <a:xfrm>
            <a:off x="819150" y="1649820"/>
            <a:ext cx="10553700" cy="2554545"/>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从</a:t>
            </a:r>
            <a:r>
              <a:rPr lang="en-US" altLang="zh-CN" sz="1600" dirty="0" err="1">
                <a:solidFill>
                  <a:srgbClr val="008000"/>
                </a:solidFill>
                <a:effectLst/>
                <a:latin typeface="Courier New" panose="02070309020205020404" pitchFamily="49" charset="0"/>
              </a:rPr>
              <a:t>ods</a:t>
            </a:r>
            <a:r>
              <a:rPr lang="zh-CN" altLang="en-US" sz="1600" dirty="0">
                <a:solidFill>
                  <a:srgbClr val="008000"/>
                </a:solidFill>
                <a:effectLst/>
                <a:latin typeface="Courier New" panose="02070309020205020404" pitchFamily="49" charset="0"/>
              </a:rPr>
              <a:t>层导入</a:t>
            </a:r>
            <a:r>
              <a:rPr lang="en-US" altLang="zh-CN" sz="1600" dirty="0" err="1">
                <a:solidFill>
                  <a:srgbClr val="008000"/>
                </a:solidFill>
                <a:effectLst/>
                <a:latin typeface="Courier New" panose="02070309020205020404" pitchFamily="49" charset="0"/>
              </a:rPr>
              <a:t>dw</a:t>
            </a:r>
            <a:r>
              <a:rPr lang="zh-CN" altLang="en-US" sz="1600" dirty="0">
                <a:solidFill>
                  <a:srgbClr val="008000"/>
                </a:solidFill>
                <a:effectLst/>
                <a:latin typeface="Courier New" panose="02070309020205020404" pitchFamily="49" charset="0"/>
              </a:rPr>
              <a:t>当天最新数据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insert</a:t>
            </a:r>
            <a:r>
              <a:rPr lang="en-US" altLang="zh-CN" sz="1600" dirty="0">
                <a:solidFill>
                  <a:srgbClr val="000000"/>
                </a:solidFill>
                <a:effectLst/>
                <a:latin typeface="Courier New" panose="02070309020205020404" pitchFamily="49" charset="0"/>
              </a:rPr>
              <a:t> overwrite </a:t>
            </a:r>
            <a:r>
              <a:rPr lang="en-US" altLang="zh-CN" sz="1600" b="1" dirty="0">
                <a:solidFill>
                  <a:srgbClr val="0000FF"/>
                </a:solidFill>
                <a:effectLst/>
                <a:latin typeface="Courier New" panose="02070309020205020404" pitchFamily="49" charset="0"/>
              </a:rPr>
              <a:t>table</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dw_product</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select</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dirty="0" err="1">
                <a:solidFill>
                  <a:srgbClr val="000000"/>
                </a:solidFill>
                <a:effectLst/>
                <a:latin typeface="Courier New" panose="02070309020205020404" pitchFamily="49" charset="0"/>
              </a:rPr>
              <a:t>goods_id</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商品编号 </a:t>
            </a:r>
            <a:endParaRPr lang="en-US" altLang="zh-CN" sz="1600" dirty="0">
              <a:solidFill>
                <a:srgbClr val="008000"/>
              </a:solidFill>
              <a:effectLst/>
              <a:latin typeface="Courier New" panose="02070309020205020404" pitchFamily="49" charset="0"/>
            </a:endParaRPr>
          </a:p>
          <a:p>
            <a:r>
              <a:rPr lang="en-US" altLang="zh-CN" sz="1600" dirty="0" err="1">
                <a:solidFill>
                  <a:srgbClr val="000000"/>
                </a:solidFill>
                <a:effectLst/>
                <a:latin typeface="Courier New" panose="02070309020205020404" pitchFamily="49" charset="0"/>
              </a:rPr>
              <a:t>goods_status</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商品状态 </a:t>
            </a:r>
            <a:endParaRPr lang="en-US" altLang="zh-CN" sz="1600" dirty="0">
              <a:solidFill>
                <a:srgbClr val="008000"/>
              </a:solidFill>
              <a:effectLst/>
              <a:latin typeface="Courier New" panose="02070309020205020404" pitchFamily="49" charset="0"/>
            </a:endParaRPr>
          </a:p>
          <a:p>
            <a:r>
              <a:rPr lang="en-US" altLang="zh-CN" sz="1600" dirty="0" err="1">
                <a:solidFill>
                  <a:srgbClr val="000000"/>
                </a:solidFill>
                <a:effectLst/>
                <a:latin typeface="Courier New" panose="02070309020205020404" pitchFamily="49" charset="0"/>
              </a:rPr>
              <a:t>createtime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商品创建时间 </a:t>
            </a:r>
            <a:endParaRPr lang="en-US" altLang="zh-CN" sz="1600" dirty="0">
              <a:solidFill>
                <a:srgbClr val="008000"/>
              </a:solidFill>
              <a:effectLst/>
              <a:latin typeface="Courier New" panose="02070309020205020404" pitchFamily="49" charset="0"/>
            </a:endParaRPr>
          </a:p>
          <a:p>
            <a:r>
              <a:rPr lang="en-US" altLang="zh-CN" sz="1600" dirty="0" err="1">
                <a:solidFill>
                  <a:srgbClr val="000000"/>
                </a:solidFill>
                <a:effectLst/>
                <a:latin typeface="Courier New" panose="02070309020205020404" pitchFamily="49" charset="0"/>
              </a:rPr>
              <a:t>modifytime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商品修改时间 </a:t>
            </a:r>
            <a:endParaRPr lang="en-US" altLang="zh-CN" sz="1600" dirty="0">
              <a:solidFill>
                <a:srgbClr val="008000"/>
              </a:solidFill>
              <a:effectLst/>
              <a:latin typeface="Courier New" panose="02070309020205020404" pitchFamily="49" charset="0"/>
            </a:endParaRPr>
          </a:p>
          <a:p>
            <a:r>
              <a:rPr lang="en-US" altLang="zh-CN" sz="1600" dirty="0" err="1">
                <a:solidFill>
                  <a:srgbClr val="000000"/>
                </a:solidFill>
                <a:effectLst/>
                <a:latin typeface="Courier New" panose="02070309020205020404" pitchFamily="49" charset="0"/>
              </a:rPr>
              <a:t>modifytime</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as</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dw_start_date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生效日期 </a:t>
            </a:r>
            <a:endParaRPr lang="en-US" altLang="zh-CN" sz="1600" dirty="0">
              <a:solidFill>
                <a:srgbClr val="008000"/>
              </a:solidFill>
              <a:effectLst/>
              <a:latin typeface="Courier New" panose="02070309020205020404" pitchFamily="49" charset="0"/>
            </a:endParaRPr>
          </a:p>
          <a:p>
            <a:r>
              <a:rPr lang="en-US" altLang="zh-CN" sz="1600" dirty="0">
                <a:solidFill>
                  <a:srgbClr val="808080"/>
                </a:solidFill>
                <a:effectLst/>
                <a:latin typeface="Courier New" panose="02070309020205020404" pitchFamily="49" charset="0"/>
              </a:rPr>
              <a:t>'9999-12-31'</a:t>
            </a:r>
            <a:r>
              <a:rPr lang="zh-CN" altLang="en-US"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as</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dw_end_date</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失效日期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from</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.ods_</a:t>
            </a:r>
            <a:r>
              <a:rPr lang="en-US" altLang="zh-CN" sz="1600" dirty="0" err="1">
                <a:solidFill>
                  <a:srgbClr val="000000"/>
                </a:solidFill>
                <a:effectLst/>
                <a:latin typeface="Courier New" panose="02070309020205020404" pitchFamily="49" charset="0"/>
              </a:rPr>
              <a:t>product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where</a:t>
            </a:r>
            <a:r>
              <a:rPr lang="en-US" altLang="zh-CN" sz="1600" dirty="0">
                <a:solidFill>
                  <a:srgbClr val="000000"/>
                </a:solidFill>
                <a:effectLst/>
                <a:latin typeface="Courier New" panose="02070309020205020404" pitchFamily="49" charset="0"/>
              </a:rPr>
              <a:t> dt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'2020-12-20'</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endParaRPr lang="en-US" altLang="zh-CN" sz="1600" dirty="0">
              <a:effectLst/>
            </a:endParaRPr>
          </a:p>
        </p:txBody>
      </p:sp>
      <p:sp>
        <p:nvSpPr>
          <p:cNvPr id="10" name="文本框 9"/>
          <p:cNvSpPr txBox="1"/>
          <p:nvPr/>
        </p:nvSpPr>
        <p:spPr>
          <a:xfrm>
            <a:off x="819150" y="1115112"/>
            <a:ext cx="6096000"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3. </a:t>
            </a:r>
            <a:r>
              <a:rPr lang="zh-CN" altLang="zh-CN" sz="1600" dirty="0">
                <a:solidFill>
                  <a:srgbClr val="FF0000"/>
                </a:solidFill>
                <a:effectLst/>
                <a:latin typeface="Open Sans" panose="020B0606030504020204" pitchFamily="34" charset="0"/>
                <a:ea typeface="微软雅黑 Light" panose="020B0502040204020203" pitchFamily="34" charset="-122"/>
                <a:cs typeface="Open Sans" panose="020B0606030504020204" pitchFamily="34" charset="0"/>
              </a:rPr>
              <a:t>编写</a:t>
            </a:r>
            <a:r>
              <a:rPr lang="en-US" altLang="zh-CN" sz="1600" dirty="0">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SQL</a:t>
            </a:r>
            <a:r>
              <a:rPr lang="zh-CN" altLang="zh-CN" sz="1600" dirty="0">
                <a:solidFill>
                  <a:srgbClr val="FF0000"/>
                </a:solidFill>
                <a:effectLst/>
                <a:latin typeface="Open Sans" panose="020B0606030504020204" pitchFamily="34" charset="0"/>
                <a:ea typeface="微软雅黑 Light" panose="020B0502040204020203" pitchFamily="34" charset="-122"/>
                <a:cs typeface="Open Sans" panose="020B0606030504020204" pitchFamily="34" charset="0"/>
              </a:rPr>
              <a:t>从</a:t>
            </a:r>
            <a:r>
              <a:rPr lang="en-US" altLang="zh-CN" sz="1600" dirty="0" err="1">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ods</a:t>
            </a:r>
            <a:r>
              <a:rPr lang="zh-CN" altLang="zh-CN" sz="1600" dirty="0">
                <a:solidFill>
                  <a:srgbClr val="FF0000"/>
                </a:solidFill>
                <a:effectLst/>
                <a:latin typeface="Open Sans" panose="020B0606030504020204" pitchFamily="34" charset="0"/>
                <a:ea typeface="微软雅黑 Light" panose="020B0502040204020203" pitchFamily="34" charset="-122"/>
                <a:cs typeface="Open Sans" panose="020B0606030504020204" pitchFamily="34" charset="0"/>
              </a:rPr>
              <a:t>导入</a:t>
            </a:r>
            <a:r>
              <a:rPr lang="en-US" altLang="zh-CN" sz="1600" dirty="0" err="1">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dw</a:t>
            </a:r>
            <a:r>
              <a:rPr lang="zh-CN" altLang="zh-CN" sz="1600" dirty="0">
                <a:solidFill>
                  <a:srgbClr val="FF0000"/>
                </a:solidFill>
                <a:effectLst/>
                <a:latin typeface="Open Sans" panose="020B0606030504020204" pitchFamily="34" charset="0"/>
                <a:ea typeface="微软雅黑 Light" panose="020B0502040204020203" pitchFamily="34" charset="-122"/>
                <a:cs typeface="Open Sans" panose="020B0606030504020204" pitchFamily="34" charset="0"/>
              </a:rPr>
              <a:t>当天最新的数据</a:t>
            </a:r>
            <a:endParaRPr lang="zh-CN" altLang="zh-CN" sz="16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10880" y="1014683"/>
            <a:ext cx="6096000" cy="615553"/>
          </a:xfrm>
          <a:prstGeom prst="rect">
            <a:avLst/>
          </a:prstGeom>
          <a:noFill/>
        </p:spPr>
        <p:txBody>
          <a:bodyPr wrap="square">
            <a:spAutoFit/>
          </a:bodyPr>
          <a:lstStyle/>
          <a:p>
            <a:pPr marL="285750" indent="-28575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增量导入</a:t>
            </a:r>
            <a:r>
              <a:rPr lang="en-US" altLang="zh-CN" sz="1800" b="1" dirty="0">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2020</a:t>
            </a:r>
            <a:r>
              <a:rPr lang="zh-CN" altLang="zh-CN" sz="18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年</a:t>
            </a:r>
            <a:r>
              <a:rPr lang="en-US" altLang="zh-CN" sz="1800" b="1" dirty="0">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12</a:t>
            </a:r>
            <a:r>
              <a:rPr lang="zh-CN" altLang="zh-CN" sz="18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月</a:t>
            </a:r>
            <a:r>
              <a:rPr lang="en-US" altLang="zh-CN" sz="1800" b="1" dirty="0">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21</a:t>
            </a:r>
            <a:r>
              <a:rPr lang="zh-CN" altLang="zh-CN" sz="1800" b="1"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日数据</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R="0" lvl="0" algn="l" defTabSz="914400" rtl="0" eaLnBrk="1" fontAlgn="auto" latinLnBrk="0" hangingPunct="1">
              <a:lnSpc>
                <a:spcPct val="100000"/>
              </a:lnSpc>
              <a:spcBef>
                <a:spcPts val="0"/>
              </a:spcBef>
              <a:spcAft>
                <a:spcPts val="0"/>
              </a:spcAft>
              <a:buClrTx/>
              <a:buSzTx/>
              <a:defRPr/>
            </a:pPr>
            <a:endParaRPr kumimoji="0" lang="zh-CN" altLang="zh-CN" sz="1600" b="0" i="0" u="none" strike="noStrike" kern="1200" cap="none" spc="0" normalizeH="0" baseline="0" noProof="0" dirty="0">
              <a:ln>
                <a:noFill/>
              </a:ln>
              <a:solidFill>
                <a:prstClr val="black"/>
              </a:solidFill>
              <a:effectLst/>
              <a:uLnTx/>
              <a:uFillTx/>
              <a:latin typeface="Open Sans" panose="020B0606030504020204" pitchFamily="34" charset="0"/>
              <a:ea typeface="微软雅黑 Light" panose="020B0502040204020203" pitchFamily="34" charset="-122"/>
              <a:cs typeface="+mn-cs"/>
            </a:endParaRPr>
          </a:p>
        </p:txBody>
      </p:sp>
      <p:sp>
        <p:nvSpPr>
          <p:cNvPr id="9" name="文本框 8"/>
          <p:cNvSpPr txBox="1"/>
          <p:nvPr/>
        </p:nvSpPr>
        <p:spPr>
          <a:xfrm>
            <a:off x="710880" y="2076512"/>
            <a:ext cx="10842945" cy="2308324"/>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latin typeface="Courier New" panose="02070309020205020404" pitchFamily="49" charset="0"/>
              </a:rPr>
              <a:t>--</a:t>
            </a:r>
            <a:r>
              <a:rPr lang="zh-CN" altLang="en-US" sz="1600" dirty="0">
                <a:solidFill>
                  <a:srgbClr val="008000"/>
                </a:solidFill>
                <a:latin typeface="Courier New" panose="02070309020205020404" pitchFamily="49" charset="0"/>
              </a:rPr>
              <a:t>模拟数据更新</a:t>
            </a:r>
            <a:endParaRPr lang="en-US" altLang="zh-CN" sz="1600" dirty="0">
              <a:solidFill>
                <a:srgbClr val="008000"/>
              </a:solidFill>
              <a:latin typeface="Courier New" panose="02070309020205020404" pitchFamily="49" charset="0"/>
            </a:endParaRPr>
          </a:p>
          <a:p>
            <a:r>
              <a:rPr lang="en-US" altLang="zh-CN" sz="1600" b="1" dirty="0">
                <a:solidFill>
                  <a:srgbClr val="0000FF"/>
                </a:solidFill>
                <a:effectLst/>
                <a:latin typeface="Courier New" panose="02070309020205020404" pitchFamily="49" charset="0"/>
              </a:rPr>
              <a:t>UPDATE</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product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SET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goods_status</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待售</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modifytime</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WHERE</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goods_id</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'001’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endParaRPr lang="en-US" altLang="zh-CN" sz="1600" dirty="0">
              <a:solidFill>
                <a:srgbClr val="000000"/>
              </a:solidFill>
              <a:effectLst/>
              <a:latin typeface="Courier New" panose="02070309020205020404" pitchFamily="49" charset="0"/>
            </a:endParaRPr>
          </a:p>
          <a:p>
            <a:r>
              <a:rPr lang="en-US" altLang="zh-CN" sz="1600" dirty="0">
                <a:solidFill>
                  <a:srgbClr val="008000"/>
                </a:solidFill>
                <a:latin typeface="Courier New" panose="02070309020205020404" pitchFamily="49" charset="0"/>
              </a:rPr>
              <a:t>--</a:t>
            </a:r>
            <a:r>
              <a:rPr lang="zh-CN" altLang="en-US" sz="1600" dirty="0">
                <a:solidFill>
                  <a:srgbClr val="008000"/>
                </a:solidFill>
                <a:latin typeface="Courier New" panose="02070309020205020404" pitchFamily="49" charset="0"/>
              </a:rPr>
              <a:t>模拟数据新增</a:t>
            </a:r>
            <a:endParaRPr lang="en-US" altLang="zh-CN" sz="1600" dirty="0">
              <a:solidFill>
                <a:srgbClr val="008000"/>
              </a:solidFill>
              <a:latin typeface="Courier New" panose="02070309020205020404" pitchFamily="49" charset="0"/>
            </a:endParaRPr>
          </a:p>
          <a:p>
            <a:r>
              <a:rPr lang="en-US" altLang="zh-CN" sz="1600" b="1" dirty="0">
                <a:solidFill>
                  <a:srgbClr val="0000FF"/>
                </a:solidFill>
                <a:effectLst/>
                <a:latin typeface="Courier New" panose="02070309020205020404" pitchFamily="49" charset="0"/>
              </a:rPr>
              <a:t>INSERT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INTO</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product</a:t>
            </a:r>
            <a:r>
              <a:rPr lang="en-US" altLang="zh-CN" sz="1600" b="1" dirty="0">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goods_id</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goods_status</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createtime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modifytime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VALUES</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'005'</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待审核</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'006'</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a:t>
            </a:r>
            <a:r>
              <a:rPr lang="zh-CN" altLang="en-US" sz="1600" dirty="0">
                <a:solidFill>
                  <a:srgbClr val="808080"/>
                </a:solidFill>
                <a:effectLst/>
                <a:latin typeface="Courier New" panose="02070309020205020404" pitchFamily="49" charset="0"/>
              </a:rPr>
              <a:t>待审核</a:t>
            </a:r>
            <a:r>
              <a:rPr lang="en-US" altLang="zh-CN" sz="1600" dirty="0">
                <a:solidFill>
                  <a:srgbClr val="808080"/>
                </a:solidFill>
                <a:effectLst/>
                <a:latin typeface="Courier New" panose="02070309020205020404" pitchFamily="49" charset="0"/>
              </a:rPr>
              <a:t>'</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zh-CN" altLang="en-US" sz="1600" dirty="0">
                <a:solidFill>
                  <a:srgbClr val="000000"/>
                </a:solidFill>
                <a:effectLst/>
                <a:latin typeface="Courier New" panose="02070309020205020404" pitchFamily="49" charset="0"/>
              </a:rPr>
              <a:t> </a:t>
            </a:r>
            <a:endParaRPr lang="zh-CN" altLang="en-US" sz="1600" dirty="0">
              <a:effectLst/>
            </a:endParaRPr>
          </a:p>
          <a:p>
            <a:endParaRPr lang="en-US" altLang="zh-CN" sz="1600" dirty="0">
              <a:effectLst/>
            </a:endParaRPr>
          </a:p>
        </p:txBody>
      </p:sp>
      <p:sp>
        <p:nvSpPr>
          <p:cNvPr id="10" name="文本框 9"/>
          <p:cNvSpPr txBox="1"/>
          <p:nvPr/>
        </p:nvSpPr>
        <p:spPr>
          <a:xfrm>
            <a:off x="819150" y="1460959"/>
            <a:ext cx="6096000" cy="338554"/>
          </a:xfrm>
          <a:prstGeom prst="rect">
            <a:avLst/>
          </a:prstGeom>
          <a:noFill/>
        </p:spPr>
        <p:txBody>
          <a:bodyPr wrap="square">
            <a:spAutoFit/>
          </a:bodyPr>
          <a:lstStyle/>
          <a:p>
            <a:pPr>
              <a:spcBef>
                <a:spcPts val="960"/>
              </a:spcBef>
              <a:spcAft>
                <a:spcPts val="960"/>
              </a:spcAft>
            </a:pPr>
            <a:r>
              <a:rPr lang="en-US" altLang="zh-CN" sz="1600" dirty="0">
                <a:solidFill>
                  <a:srgbClr val="FF0000"/>
                </a:solidFill>
                <a:latin typeface="Open Sans" panose="020B0606030504020204" pitchFamily="34" charset="0"/>
                <a:ea typeface="微软雅黑 Light" panose="020B0502040204020203" pitchFamily="34" charset="-122"/>
                <a:cs typeface="Times New Roman" panose="02020603050405020304" pitchFamily="18" charset="0"/>
              </a:rPr>
              <a:t>1</a:t>
            </a:r>
            <a:r>
              <a:rPr lang="en-US" altLang="zh-CN" sz="1600" dirty="0">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 MySQL</a:t>
            </a:r>
            <a:r>
              <a:rPr lang="zh-CN" altLang="en-US" sz="1600" dirty="0">
                <a:solidFill>
                  <a:srgbClr val="FF0000"/>
                </a:solidFill>
                <a:effectLst/>
                <a:latin typeface="Open Sans" panose="020B0606030504020204" pitchFamily="34" charset="0"/>
                <a:ea typeface="微软雅黑 Light" panose="020B0502040204020203" pitchFamily="34" charset="-122"/>
                <a:cs typeface="Times New Roman" panose="02020603050405020304" pitchFamily="18" charset="0"/>
              </a:rPr>
              <a:t>数据更新</a:t>
            </a:r>
            <a:endParaRPr lang="zh-CN" altLang="zh-CN" sz="16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10880" y="1014683"/>
            <a:ext cx="6096000" cy="61555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增量导入</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2020</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年</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12</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月</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21</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日数据</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600" b="0" i="0" u="none" strike="noStrike" kern="1200" cap="none" spc="0" normalizeH="0" baseline="0" noProof="0" dirty="0">
              <a:ln>
                <a:noFill/>
              </a:ln>
              <a:solidFill>
                <a:prstClr val="black"/>
              </a:solidFill>
              <a:effectLst/>
              <a:uLnTx/>
              <a:uFillTx/>
              <a:latin typeface="Open Sans" panose="020B0606030504020204" pitchFamily="34" charset="0"/>
              <a:ea typeface="微软雅黑 Light" panose="020B0502040204020203" pitchFamily="34" charset="-122"/>
              <a:cs typeface="+mn-cs"/>
            </a:endParaRPr>
          </a:p>
        </p:txBody>
      </p:sp>
      <p:sp>
        <p:nvSpPr>
          <p:cNvPr id="9" name="文本框 8"/>
          <p:cNvSpPr txBox="1"/>
          <p:nvPr/>
        </p:nvSpPr>
        <p:spPr>
          <a:xfrm>
            <a:off x="710880" y="2076512"/>
            <a:ext cx="10842945" cy="3847207"/>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创建分区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alter</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table</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ods_product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add</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partition</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dt</a:t>
            </a: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endParaRPr lang="en-US" altLang="zh-CN" sz="1600" b="1" dirty="0">
              <a:solidFill>
                <a:srgbClr val="000080"/>
              </a:solidFill>
              <a:effectLst/>
              <a:latin typeface="Courier New" panose="02070309020205020404" pitchFamily="49" charset="0"/>
            </a:endParaRPr>
          </a:p>
          <a:p>
            <a:endParaRPr lang="en-US" altLang="zh-CN" sz="1600" b="1" dirty="0">
              <a:solidFill>
                <a:srgbClr val="000080"/>
              </a:solidFill>
              <a:latin typeface="Courier New" panose="02070309020205020404" pitchFamily="49" charset="0"/>
            </a:endParaRPr>
          </a:p>
          <a:p>
            <a:r>
              <a:rPr lang="en-US" altLang="zh-CN" sz="1600" dirty="0">
                <a:solidFill>
                  <a:srgbClr val="008000"/>
                </a:solidFill>
                <a:latin typeface="Courier New" panose="02070309020205020404" pitchFamily="49" charset="0"/>
              </a:rPr>
              <a:t>--Sqoop</a:t>
            </a:r>
            <a:r>
              <a:rPr lang="zh-CN" altLang="en-US" sz="1600" dirty="0">
                <a:solidFill>
                  <a:srgbClr val="008000"/>
                </a:solidFill>
                <a:latin typeface="Courier New" panose="02070309020205020404" pitchFamily="49" charset="0"/>
              </a:rPr>
              <a:t>数据导入</a:t>
            </a:r>
            <a:endParaRPr lang="en-US" altLang="zh-CN" sz="1600" dirty="0">
              <a:solidFill>
                <a:srgbClr val="008000"/>
              </a:solidFill>
              <a:latin typeface="Courier New" panose="02070309020205020404" pitchFamily="49" charset="0"/>
            </a:endParaRPr>
          </a:p>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/export/server/sqoop-1.4.7/bin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import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://node1:3306/demo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/user/hive/warehouse/</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demo.db</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ods_product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/dt=2020-12-21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--query "select * from product where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modifytime</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 '2020-12-21' and \$CONDITIONS"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--delete-target-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rPr>
              <a:t>--m 1 </a:t>
            </a:r>
            <a:r>
              <a:rPr lang="en-US" altLang="zh-CN" sz="1600" dirty="0">
                <a:solidFill>
                  <a:srgbClr val="000000"/>
                </a:solidFill>
                <a:effectLst/>
                <a:latin typeface="Courier New" panose="02070309020205020404" pitchFamily="49" charset="0"/>
              </a:rPr>
              <a:t> </a:t>
            </a:r>
            <a:endParaRPr lang="en-US" altLang="zh-CN" sz="1600" dirty="0">
              <a:effectLst/>
            </a:endParaRPr>
          </a:p>
        </p:txBody>
      </p:sp>
      <p:sp>
        <p:nvSpPr>
          <p:cNvPr id="10" name="文本框 9"/>
          <p:cNvSpPr txBox="1"/>
          <p:nvPr/>
        </p:nvSpPr>
        <p:spPr>
          <a:xfrm>
            <a:off x="819150" y="1460959"/>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960"/>
              </a:spcBef>
              <a:spcAft>
                <a:spcPts val="960"/>
              </a:spcAft>
              <a:buClrTx/>
              <a:buSzTx/>
              <a:buFontTx/>
              <a:buNone/>
              <a:defRPr/>
            </a:pPr>
            <a:r>
              <a:rPr lang="en-US" altLang="zh-CN" sz="1600" dirty="0">
                <a:solidFill>
                  <a:srgbClr val="FF0000"/>
                </a:solidFill>
                <a:latin typeface="Open Sans" panose="020B0606030504020204" pitchFamily="34" charset="0"/>
                <a:ea typeface="微软雅黑 Light" panose="020B0502040204020203" pitchFamily="34" charset="-122"/>
                <a:cs typeface="Times New Roman" panose="02020603050405020304" pitchFamily="18" charset="0"/>
              </a:rPr>
              <a:t>2</a:t>
            </a: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使用</a:t>
            </a:r>
            <a:r>
              <a:rPr kumimoji="0" lang="en-US" altLang="zh-CN" sz="1600" b="0" i="0" u="none" strike="noStrike" kern="1200" cap="none" spc="0" normalizeH="0" baseline="0" noProof="0" dirty="0" err="1">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sqoop</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开发增量同步</a:t>
            </a: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MySQL</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数据到</a:t>
            </a: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Hive </a:t>
            </a:r>
            <a:r>
              <a:rPr kumimoji="0" lang="en-US" altLang="zh-CN" sz="1600" b="0" i="0" u="none" strike="noStrike" kern="1200" cap="none" spc="0" normalizeH="0" baseline="0" noProof="0" dirty="0" err="1">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ods</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层表</a:t>
            </a:r>
            <a:endParaRPr kumimoji="0" lang="zh-CN"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10880" y="1014683"/>
            <a:ext cx="6096000" cy="61555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增量导入</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2020</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年</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12</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月</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21</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日数据</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600" b="0" i="0" u="none" strike="noStrike" kern="1200" cap="none" spc="0" normalizeH="0" baseline="0" noProof="0" dirty="0">
              <a:ln>
                <a:noFill/>
              </a:ln>
              <a:solidFill>
                <a:prstClr val="black"/>
              </a:solidFill>
              <a:effectLst/>
              <a:uLnTx/>
              <a:uFillTx/>
              <a:latin typeface="Open Sans" panose="020B0606030504020204" pitchFamily="34" charset="0"/>
              <a:ea typeface="微软雅黑 Light" panose="020B0502040204020203" pitchFamily="34" charset="-122"/>
              <a:cs typeface="+mn-cs"/>
            </a:endParaRPr>
          </a:p>
        </p:txBody>
      </p:sp>
      <p:sp>
        <p:nvSpPr>
          <p:cNvPr id="9" name="文本框 8"/>
          <p:cNvSpPr txBox="1"/>
          <p:nvPr/>
        </p:nvSpPr>
        <p:spPr>
          <a:xfrm>
            <a:off x="710880" y="2076512"/>
            <a:ext cx="10842945" cy="3539430"/>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重新计算</a:t>
            </a:r>
            <a:r>
              <a:rPr lang="en-US" altLang="zh-CN" sz="1600" dirty="0" err="1">
                <a:solidFill>
                  <a:srgbClr val="008000"/>
                </a:solidFill>
                <a:effectLst/>
                <a:latin typeface="Courier New" panose="02070309020205020404" pitchFamily="49" charset="0"/>
              </a:rPr>
              <a:t>dw</a:t>
            </a:r>
            <a:r>
              <a:rPr lang="zh-CN" altLang="en-US" sz="1600" dirty="0">
                <a:solidFill>
                  <a:srgbClr val="008000"/>
                </a:solidFill>
                <a:effectLst/>
                <a:latin typeface="Courier New" panose="02070309020205020404" pitchFamily="49" charset="0"/>
              </a:rPr>
              <a:t>层拉链表中的失效时间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select</a:t>
            </a:r>
            <a:r>
              <a:rPr lang="en-US" altLang="zh-CN" sz="1600" dirty="0">
                <a:solidFill>
                  <a:srgbClr val="000000"/>
                </a:solidFill>
                <a:effectLst/>
                <a:latin typeface="Courier New" panose="02070309020205020404" pitchFamily="49" charset="0"/>
              </a:rPr>
              <a:t> 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goods_id</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商品编号 </a:t>
            </a:r>
            <a:endParaRPr lang="en-US" altLang="zh-CN" sz="1600" dirty="0">
              <a:solidFill>
                <a:srgbClr val="008000"/>
              </a:solidFill>
              <a:effectLst/>
              <a:latin typeface="Courier New" panose="02070309020205020404" pitchFamily="49" charset="0"/>
            </a:endParaRPr>
          </a:p>
          <a:p>
            <a:r>
              <a:rPr lang="en-US" altLang="zh-CN" sz="1600" dirty="0">
                <a:solidFill>
                  <a:srgbClr val="000000"/>
                </a:solidFill>
                <a:effectLst/>
                <a:latin typeface="Courier New" panose="02070309020205020404" pitchFamily="49" charset="0"/>
              </a:rPr>
              <a:t>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goods_status</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商品状态 </a:t>
            </a:r>
            <a:endParaRPr lang="en-US" altLang="zh-CN" sz="1600" dirty="0">
              <a:solidFill>
                <a:srgbClr val="008000"/>
              </a:solidFill>
              <a:effectLst/>
              <a:latin typeface="Courier New" panose="02070309020205020404" pitchFamily="49" charset="0"/>
            </a:endParaRPr>
          </a:p>
          <a:p>
            <a:r>
              <a:rPr lang="en-US" altLang="zh-CN" sz="1600" dirty="0">
                <a:solidFill>
                  <a:srgbClr val="000000"/>
                </a:solidFill>
                <a:effectLst/>
                <a:latin typeface="Courier New" panose="02070309020205020404" pitchFamily="49" charset="0"/>
              </a:rPr>
              <a:t>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createtime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商品创建时间 </a:t>
            </a:r>
            <a:endParaRPr lang="en-US" altLang="zh-CN" sz="1600" dirty="0">
              <a:solidFill>
                <a:srgbClr val="008000"/>
              </a:solidFill>
              <a:effectLst/>
              <a:latin typeface="Courier New" panose="02070309020205020404" pitchFamily="49" charset="0"/>
            </a:endParaRPr>
          </a:p>
          <a:p>
            <a:r>
              <a:rPr lang="en-US" altLang="zh-CN" sz="1600" dirty="0">
                <a:solidFill>
                  <a:srgbClr val="000000"/>
                </a:solidFill>
                <a:effectLst/>
                <a:latin typeface="Courier New" panose="02070309020205020404" pitchFamily="49" charset="0"/>
              </a:rPr>
              <a:t>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modifytime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商品修改时间 </a:t>
            </a:r>
            <a:endParaRPr lang="en-US" altLang="zh-CN" sz="1600" dirty="0">
              <a:solidFill>
                <a:srgbClr val="008000"/>
              </a:solidFill>
              <a:effectLst/>
              <a:latin typeface="Courier New" panose="02070309020205020404" pitchFamily="49" charset="0"/>
            </a:endParaRPr>
          </a:p>
          <a:p>
            <a:r>
              <a:rPr lang="en-US" altLang="zh-CN" sz="1600" dirty="0">
                <a:solidFill>
                  <a:srgbClr val="000000"/>
                </a:solidFill>
                <a:effectLst/>
                <a:latin typeface="Courier New" panose="02070309020205020404" pitchFamily="49" charset="0"/>
              </a:rPr>
              <a:t>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dw_start_date</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生效日期（生效日期无需重新计算）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case</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when</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t2</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goods_id </a:t>
            </a:r>
            <a:r>
              <a:rPr lang="en-US" altLang="zh-CN" sz="1600" b="1" dirty="0">
                <a:solidFill>
                  <a:srgbClr val="0000FF"/>
                </a:solidFill>
                <a:effectLst/>
                <a:latin typeface="Courier New" panose="02070309020205020404" pitchFamily="49" charset="0"/>
              </a:rPr>
              <a:t>is</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not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null</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and</a:t>
            </a:r>
            <a:r>
              <a:rPr lang="en-US" altLang="zh-CN" sz="1600" dirty="0">
                <a:solidFill>
                  <a:srgbClr val="000000"/>
                </a:solidFill>
                <a:effectLst/>
                <a:latin typeface="Courier New" panose="02070309020205020404" pitchFamily="49" charset="0"/>
              </a:rPr>
              <a:t> 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dw_end_date </a:t>
            </a:r>
            <a:r>
              <a:rPr lang="en-US" altLang="zh-CN" sz="1600" b="1" dirty="0">
                <a:solidFill>
                  <a:srgbClr val="000080"/>
                </a:solidFill>
                <a:effectLst/>
                <a:latin typeface="Courier New" panose="02070309020205020404" pitchFamily="49" charset="0"/>
              </a:rPr>
              <a:t>&gt;</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then</a:t>
            </a:r>
            <a:r>
              <a:rPr lang="en-US" altLang="zh-CN" sz="1600" dirty="0">
                <a:solidFill>
                  <a:srgbClr val="000000"/>
                </a:solidFill>
                <a:effectLst/>
                <a:latin typeface="Courier New" panose="02070309020205020404" pitchFamily="49" charset="0"/>
              </a:rPr>
              <a:t> </a:t>
            </a:r>
            <a:r>
              <a:rPr lang="en-US" altLang="zh-CN" sz="1600" dirty="0">
                <a:solidFill>
                  <a:srgbClr val="808080"/>
                </a:solidFill>
                <a:effectLst/>
                <a:latin typeface="Courier New" panose="02070309020205020404" pitchFamily="49" charset="0"/>
              </a:rPr>
              <a:t>'2020-12-21’</a:t>
            </a:r>
            <a:r>
              <a:rPr lang="en-US" altLang="zh-CN" sz="1600" dirty="0">
                <a:solidFill>
                  <a:srgbClr val="000000"/>
                </a:solidFill>
                <a:effectLst/>
                <a:latin typeface="Courier New" panose="02070309020205020404" pitchFamily="49" charset="0"/>
              </a:rPr>
              <a:t>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else</a:t>
            </a:r>
            <a:r>
              <a:rPr lang="en-US" altLang="zh-CN" sz="1600" dirty="0">
                <a:solidFill>
                  <a:srgbClr val="000000"/>
                </a:solidFill>
                <a:effectLst/>
                <a:latin typeface="Courier New" panose="02070309020205020404" pitchFamily="49" charset="0"/>
              </a:rPr>
              <a:t> 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dw_end_date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end</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as</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dw_end_date</a:t>
            </a:r>
            <a:r>
              <a:rPr lang="en-US" altLang="zh-CN" sz="1600" dirty="0">
                <a:solidFill>
                  <a:srgbClr val="000000"/>
                </a:solidFill>
                <a:effectLst/>
                <a:latin typeface="Courier New" panose="02070309020205020404" pitchFamily="49" charset="0"/>
              </a:rPr>
              <a:t> </a:t>
            </a:r>
            <a:r>
              <a:rPr lang="en-US" altLang="zh-CN" sz="1600" dirty="0">
                <a:solidFill>
                  <a:srgbClr val="008000"/>
                </a:solidFill>
                <a:effectLst/>
                <a:latin typeface="Courier New" panose="02070309020205020404" pitchFamily="49" charset="0"/>
              </a:rPr>
              <a:t>-- </a:t>
            </a:r>
            <a:r>
              <a:rPr lang="zh-CN" altLang="en-US" sz="1600" dirty="0">
                <a:solidFill>
                  <a:srgbClr val="008000"/>
                </a:solidFill>
                <a:effectLst/>
                <a:latin typeface="Courier New" panose="02070309020205020404" pitchFamily="49" charset="0"/>
              </a:rPr>
              <a:t>更新生效日期（需要重新计算） </a:t>
            </a:r>
            <a:endParaRPr lang="en-US" altLang="zh-CN" sz="1600" dirty="0">
              <a:solidFill>
                <a:srgbClr val="008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from</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dw_product</a:t>
            </a:r>
            <a:r>
              <a:rPr lang="en-US" altLang="zh-CN" sz="1600" dirty="0">
                <a:solidFill>
                  <a:srgbClr val="000000"/>
                </a:solidFill>
                <a:effectLst/>
                <a:latin typeface="Courier New" panose="02070309020205020404" pitchFamily="49" charset="0"/>
              </a:rPr>
              <a:t> t1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left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join</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b="1" dirty="0">
                <a:solidFill>
                  <a:srgbClr val="0000FF"/>
                </a:solidFill>
                <a:effectLst/>
                <a:latin typeface="Courier New" panose="02070309020205020404" pitchFamily="49" charset="0"/>
              </a:rPr>
              <a:t>select</a:t>
            </a:r>
            <a:r>
              <a:rPr lang="en-US" altLang="zh-CN" sz="1600" dirty="0">
                <a:solidFill>
                  <a:srgbClr val="000000"/>
                </a:solidFill>
                <a:effectLst/>
                <a:latin typeface="Courier New" panose="02070309020205020404" pitchFamily="49" charset="0"/>
              </a:rPr>
              <a:t>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from</a:t>
            </a:r>
            <a:r>
              <a:rPr lang="en-US" altLang="zh-CN" sz="1600" dirty="0">
                <a:solidFill>
                  <a:srgbClr val="000000"/>
                </a:solidFill>
                <a:effectLst/>
                <a:latin typeface="Courier New" panose="02070309020205020404" pitchFamily="49" charset="0"/>
              </a:rPr>
              <a:t> </a:t>
            </a:r>
            <a:r>
              <a:rPr lang="en-US" altLang="zh-CN" sz="1600" dirty="0" err="1">
                <a:solidFill>
                  <a:srgbClr val="000000"/>
                </a:solidFill>
                <a:effectLst/>
                <a:latin typeface="Courier New" panose="02070309020205020404" pitchFamily="49" charset="0"/>
              </a:rPr>
              <a:t>demo</a:t>
            </a:r>
            <a:r>
              <a:rPr lang="en-US" altLang="zh-CN" sz="1600" b="1" dirty="0" err="1">
                <a:solidFill>
                  <a:srgbClr val="000080"/>
                </a:solidFill>
                <a:effectLst/>
                <a:latin typeface="Courier New" panose="02070309020205020404" pitchFamily="49" charset="0"/>
              </a:rPr>
              <a:t>.</a:t>
            </a:r>
            <a:r>
              <a:rPr lang="en-US" altLang="zh-CN" sz="1600" dirty="0" err="1">
                <a:solidFill>
                  <a:srgbClr val="000000"/>
                </a:solidFill>
                <a:effectLst/>
                <a:latin typeface="Courier New" panose="02070309020205020404" pitchFamily="49" charset="0"/>
              </a:rPr>
              <a:t>ods_product</a:t>
            </a:r>
            <a:r>
              <a:rPr lang="en-US" altLang="zh-CN" sz="1600" dirty="0">
                <a:solidFill>
                  <a:srgbClr val="000000"/>
                </a:solidFill>
                <a:effectLst/>
                <a:latin typeface="Courier New" panose="02070309020205020404" pitchFamily="49" charset="0"/>
              </a:rPr>
              <a:t> </a:t>
            </a:r>
            <a:r>
              <a:rPr lang="en-US" altLang="zh-CN" sz="1600" b="1" dirty="0">
                <a:solidFill>
                  <a:srgbClr val="0000FF"/>
                </a:solidFill>
                <a:effectLst/>
                <a:latin typeface="Courier New" panose="02070309020205020404" pitchFamily="49" charset="0"/>
              </a:rPr>
              <a:t>where</a:t>
            </a:r>
            <a:r>
              <a:rPr lang="en-US" altLang="zh-CN" sz="1600" dirty="0">
                <a:solidFill>
                  <a:srgbClr val="000000"/>
                </a:solidFill>
                <a:effectLst/>
                <a:latin typeface="Courier New" panose="02070309020205020404" pitchFamily="49" charset="0"/>
              </a:rPr>
              <a:t> dt</a:t>
            </a:r>
            <a:r>
              <a:rPr lang="en-US" altLang="zh-CN" sz="1600" b="1" dirty="0">
                <a:solidFill>
                  <a:srgbClr val="000080"/>
                </a:solidFill>
                <a:effectLst/>
                <a:latin typeface="Courier New" panose="02070309020205020404" pitchFamily="49" charset="0"/>
              </a:rPr>
              <a:t>=</a:t>
            </a:r>
            <a:r>
              <a:rPr lang="en-US" altLang="zh-CN" sz="1600" dirty="0">
                <a:solidFill>
                  <a:srgbClr val="808080"/>
                </a:solidFill>
                <a:effectLst/>
                <a:latin typeface="Courier New" panose="02070309020205020404" pitchFamily="49" charset="0"/>
              </a:rPr>
              <a:t>'2020-12-21'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t2 </a:t>
            </a:r>
            <a:endParaRPr lang="en-US" altLang="zh-CN" sz="1600" dirty="0">
              <a:solidFill>
                <a:srgbClr val="000000"/>
              </a:solidFill>
              <a:effectLst/>
              <a:latin typeface="Courier New" panose="02070309020205020404" pitchFamily="49" charset="0"/>
            </a:endParaRPr>
          </a:p>
          <a:p>
            <a:r>
              <a:rPr lang="en-US" altLang="zh-CN" sz="1600" b="1" dirty="0">
                <a:solidFill>
                  <a:srgbClr val="0000FF"/>
                </a:solidFill>
                <a:effectLst/>
                <a:latin typeface="Courier New" panose="02070309020205020404" pitchFamily="49" charset="0"/>
              </a:rPr>
              <a:t>on</a:t>
            </a:r>
            <a:r>
              <a:rPr lang="en-US" altLang="zh-CN" sz="1600" dirty="0">
                <a:solidFill>
                  <a:srgbClr val="000000"/>
                </a:solidFill>
                <a:effectLst/>
                <a:latin typeface="Courier New" panose="02070309020205020404" pitchFamily="49" charset="0"/>
              </a:rPr>
              <a:t> t1</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goods_id </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 t2</a:t>
            </a:r>
            <a:r>
              <a:rPr lang="en-US" altLang="zh-CN" sz="1600" b="1" dirty="0">
                <a:solidFill>
                  <a:srgbClr val="000080"/>
                </a:solidFill>
                <a:effectLst/>
                <a:latin typeface="Courier New" panose="02070309020205020404" pitchFamily="49" charset="0"/>
              </a:rPr>
              <a:t>.</a:t>
            </a:r>
            <a:r>
              <a:rPr lang="en-US" altLang="zh-CN" sz="1600" dirty="0">
                <a:solidFill>
                  <a:srgbClr val="000000"/>
                </a:solidFill>
                <a:effectLst/>
                <a:latin typeface="Courier New" panose="02070309020205020404" pitchFamily="49" charset="0"/>
              </a:rPr>
              <a:t>goods_id </a:t>
            </a:r>
            <a:endParaRPr lang="en-US" altLang="zh-CN" sz="1600" dirty="0">
              <a:effectLst/>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10" name="文本框 9"/>
          <p:cNvSpPr txBox="1"/>
          <p:nvPr/>
        </p:nvSpPr>
        <p:spPr>
          <a:xfrm>
            <a:off x="710880" y="1544986"/>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960"/>
              </a:spcBef>
              <a:spcAft>
                <a:spcPts val="960"/>
              </a:spcAft>
              <a:buClrTx/>
              <a:buSzTx/>
              <a:buFontTx/>
              <a:buNone/>
              <a:defRPr/>
            </a:pPr>
            <a:r>
              <a:rPr lang="en-US" altLang="zh-CN" sz="1600" dirty="0">
                <a:solidFill>
                  <a:srgbClr val="FF0000"/>
                </a:solidFill>
                <a:latin typeface="Open Sans" panose="020B0606030504020204" pitchFamily="34" charset="0"/>
                <a:ea typeface="微软雅黑 Light" panose="020B0502040204020203" pitchFamily="34" charset="-122"/>
                <a:cs typeface="Times New Roman" panose="02020603050405020304" pitchFamily="18" charset="0"/>
              </a:rPr>
              <a:t>3</a:t>
            </a: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 </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编写</a:t>
            </a:r>
            <a:r>
              <a:rPr kumimoji="0" lang="en-US" altLang="zh-CN"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SQL</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处理</a:t>
            </a:r>
            <a:r>
              <a:rPr kumimoji="0" lang="en-US" altLang="zh-CN" sz="1600" b="0" i="0" u="none" strike="noStrike" kern="1200" cap="none" spc="0" normalizeH="0" baseline="0" noProof="0" dirty="0" err="1">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dw</a:t>
            </a:r>
            <a:r>
              <a:rPr kumimoji="0" lang="zh-CN" altLang="en-US" sz="1600" b="0" i="0" u="none" strike="noStrike" kern="1200" cap="none" spc="0" normalizeH="0" baseline="0" noProof="0" dirty="0">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层历史数据，重新计算之前的</a:t>
            </a:r>
            <a:r>
              <a:rPr kumimoji="0" lang="en-US" altLang="zh-CN" sz="1600" b="0" i="0" u="none" strike="noStrike" kern="1200" cap="none" spc="0" normalizeH="0" baseline="0" noProof="0" dirty="0" err="1">
                <a:ln>
                  <a:noFill/>
                </a:ln>
                <a:solidFill>
                  <a:srgbClr val="FF0000"/>
                </a:solidFill>
                <a:effectLst/>
                <a:uLnTx/>
                <a:uFillTx/>
                <a:latin typeface="Open Sans" panose="020B0606030504020204" pitchFamily="34" charset="0"/>
                <a:ea typeface="微软雅黑 Light" panose="020B0502040204020203" pitchFamily="34" charset="-122"/>
                <a:cs typeface="Times New Roman" panose="02020603050405020304" pitchFamily="18" charset="0"/>
              </a:rPr>
              <a:t>dw_end_date</a:t>
            </a:r>
            <a:endParaRPr kumimoji="0" lang="zh-CN" altLang="zh-CN" sz="1600" b="0" i="0" u="none" strike="noStrike" kern="1200" cap="none" spc="0" normalizeH="0" baseline="0" noProof="0" dirty="0">
              <a:ln>
                <a:noFill/>
              </a:ln>
              <a:solidFill>
                <a:srgbClr val="FF0000"/>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96605" y="928958"/>
            <a:ext cx="6096000" cy="61555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阿里巴巴普惠体" panose="00020600040101010101"/>
                <a:ea typeface="微软雅黑 Light" panose="020B0502040204020203" pitchFamily="34" charset="-122"/>
                <a:cs typeface="Open Sans" panose="020B0606030504020204" pitchFamily="34" charset="0"/>
              </a:rPr>
              <a:t>合并当天最新的数据和历史数据</a:t>
            </a:r>
            <a:endParaRPr kumimoji="0" lang="zh-CN" altLang="zh-CN" sz="18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600" b="0" i="0" u="none" strike="noStrike" kern="1200" cap="none" spc="0" normalizeH="0" baseline="0" noProof="0" dirty="0">
              <a:ln>
                <a:noFill/>
              </a:ln>
              <a:solidFill>
                <a:prstClr val="black"/>
              </a:solidFill>
              <a:effectLst/>
              <a:uLnTx/>
              <a:uFillTx/>
              <a:latin typeface="Open Sans" panose="020B0606030504020204" pitchFamily="34" charset="0"/>
              <a:ea typeface="微软雅黑 Light" panose="020B0502040204020203" pitchFamily="34" charset="-122"/>
              <a:cs typeface="+mn-cs"/>
            </a:endParaRPr>
          </a:p>
        </p:txBody>
      </p:sp>
      <p:sp>
        <p:nvSpPr>
          <p:cNvPr id="9" name="文本框 8"/>
          <p:cNvSpPr txBox="1"/>
          <p:nvPr/>
        </p:nvSpPr>
        <p:spPr>
          <a:xfrm>
            <a:off x="929955" y="1369190"/>
            <a:ext cx="10842945" cy="5078313"/>
          </a:xfrm>
          <a:prstGeom prst="rect">
            <a:avLst/>
          </a:prstGeom>
          <a:solidFill>
            <a:srgbClr val="FFFFE4"/>
          </a:solidFill>
          <a:ln>
            <a:solidFill>
              <a:schemeClr val="tx1"/>
            </a:solidFill>
          </a:ln>
        </p:spPr>
        <p:txBody>
          <a:bodyPr wrap="square">
            <a:spAutoFit/>
          </a:bodyPr>
          <a:lstStyle/>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demo</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dw_product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商品编号</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goods_status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商品状态</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商品创建时间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modifytime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商品修改时间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生效日期（生效日期无需重新计算）</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'2020-12-21'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'2020-12-21'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更新生效日期（需要重新计算）</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demo</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dw_product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demo</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ods_product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'2020-12-21'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union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all</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商品编号</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goods_status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商品状态</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商品创建时间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modifytime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商品修改时间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modifytime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生效日期</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失效日期</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demo</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ods_product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'2020-12-21'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缓慢变化维</a:t>
            </a:r>
            <a:r>
              <a:rPr kumimoji="1" lang="en-US" altLang="zh-CN" dirty="0"/>
              <a:t>-</a:t>
            </a:r>
            <a:r>
              <a:rPr kumimoji="1" lang="zh-CN" altLang="en-US" dirty="0"/>
              <a:t>拉链表代码实现</a:t>
            </a:r>
            <a:endParaRPr kumimoji="1" lang="zh-CN" altLang="en-US" dirty="0"/>
          </a:p>
        </p:txBody>
      </p:sp>
      <p:sp>
        <p:nvSpPr>
          <p:cNvPr id="7" name="文本框 6"/>
          <p:cNvSpPr txBox="1"/>
          <p:nvPr/>
        </p:nvSpPr>
        <p:spPr>
          <a:xfrm>
            <a:off x="796605" y="928958"/>
            <a:ext cx="6096000" cy="369332"/>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l"/>
              <a:defRPr/>
            </a:pPr>
            <a:r>
              <a:rPr kumimoji="0" lang="zh-CN" altLang="en-US"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rPr>
              <a:t>拉链表查询</a:t>
            </a:r>
            <a:endParaRPr kumimoji="0" lang="zh-CN" altLang="zh-CN"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endParaRPr>
          </a:p>
        </p:txBody>
      </p:sp>
      <p:sp>
        <p:nvSpPr>
          <p:cNvPr id="9" name="文本框 8"/>
          <p:cNvSpPr txBox="1"/>
          <p:nvPr/>
        </p:nvSpPr>
        <p:spPr>
          <a:xfrm>
            <a:off x="976945" y="1466504"/>
            <a:ext cx="10842945" cy="1753235"/>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 </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查询</a:t>
            </a:r>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2020-12-20</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数据</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dw_product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dw_start_date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'2020-12-20’  order by </a:t>
            </a:r>
            <a:r>
              <a:rPr lang="en-US" altLang="zh-CN" sz="1600" dirty="0" err="1">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goods_id</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endParaRPr>
          </a:p>
          <a:p>
            <a:endParaRPr lang="en-US" altLang="zh-CN" sz="1600" b="1" dirty="0">
              <a:solidFill>
                <a:srgbClr val="000080"/>
              </a:solidFill>
              <a:latin typeface="阿里巴巴普惠体" panose="00020600040101010101"/>
              <a:ea typeface="宋体" panose="02010600030101010101" pitchFamily="2" charset="-122"/>
              <a:cs typeface="Times New Roman" panose="02020603050405020304" pitchFamily="18" charset="0"/>
            </a:endParaRPr>
          </a:p>
          <a:p>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 </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查询当前订单的最新状态</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dw_product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where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dw_end_date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'9999-12-31' order by </a:t>
            </a:r>
            <a:r>
              <a:rPr lang="en-US" altLang="zh-CN" sz="1600" dirty="0" err="1">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goods_id</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缓慢变化维的解决方案，用拉链表解决</a:t>
            </a:r>
            <a:endParaRPr lang="zh-CN" altLang="en-US" dirty="0"/>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在</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准备数据</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将数据抽取到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ods</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ods</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层数据抽取到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dw</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层，并标记生效和失效时间</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更新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数据</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将数据抽取到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ods</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将</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ods</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层数据抽取到</a:t>
            </a:r>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dw</a:t>
            </a:r>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层，更新就数据并且加载新数据</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缓慢变化维</a:t>
            </a:r>
            <a:endParaRPr lang="zh-CN" alt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项目业务背景</a:t>
            </a:r>
            <a:r>
              <a:rPr kumimoji="1" lang="en-US" altLang="zh-CN" dirty="0"/>
              <a:t>-</a:t>
            </a:r>
            <a:r>
              <a:rPr kumimoji="1" lang="zh-CN" altLang="en-US" dirty="0"/>
              <a:t>电商业务系统简介</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Clr>
                <a:srgbClr val="404040"/>
              </a:buClr>
              <a:buSzPct val="85000"/>
            </a:pPr>
            <a:endParaRPr lang="zh-CN" altLang="en-US" dirty="0">
              <a:ea typeface="Alibaba PuHuiTi R" pitchFamily="18" charset="-122"/>
            </a:endParaRPr>
          </a:p>
        </p:txBody>
      </p:sp>
      <p:sp>
        <p:nvSpPr>
          <p:cNvPr id="26" name="文本框 25"/>
          <p:cNvSpPr txBox="1"/>
          <p:nvPr/>
        </p:nvSpPr>
        <p:spPr>
          <a:xfrm>
            <a:off x="731522" y="971714"/>
            <a:ext cx="11143083" cy="2734082"/>
          </a:xfrm>
          <a:prstGeom prst="rect">
            <a:avLst/>
          </a:prstGeom>
          <a:noFill/>
        </p:spPr>
        <p:txBody>
          <a:bodyPr wrap="square">
            <a:spAutoFit/>
          </a:bodyPr>
          <a:lstStyle/>
          <a:p>
            <a:pPr indent="266700">
              <a:spcBef>
                <a:spcPts val="960"/>
              </a:spcBef>
              <a:spcAft>
                <a:spcPts val="960"/>
              </a:spcAft>
            </a:pPr>
            <a:r>
              <a:rPr lang="zh-CN" altLang="zh-CN" sz="16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亚马逊采用商家入驻的模式，商家入驻平台提交申请，有平台进行资质审核，审核通过后，商家拥有独立的管理后台录入商品信息。商品经过平台审核后即可发布。</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indent="266700">
              <a:spcBef>
                <a:spcPts val="960"/>
              </a:spcBef>
              <a:spcAft>
                <a:spcPts val="960"/>
              </a:spcAft>
            </a:pPr>
            <a:r>
              <a:rPr lang="zh-CN" altLang="zh-CN" sz="16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网上商城主要分为</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zh-CN" altLang="zh-CN" sz="1600"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网站前台</a:t>
            </a:r>
            <a:endParaRPr lang="en-US" altLang="zh-CN" sz="1600"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endParaRPr>
          </a:p>
          <a:p>
            <a:pPr lvl="0" indent="266700">
              <a:spcBef>
                <a:spcPts val="960"/>
              </a:spcBef>
              <a:spcAft>
                <a:spcPts val="960"/>
              </a:spcAft>
              <a:buSzPts val="1000"/>
              <a:tabLst>
                <a:tab pos="457200" algn="l"/>
              </a:tabLst>
            </a:pPr>
            <a:r>
              <a:rPr lang="en-US" altLang="zh-CN" sz="1600"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    </a:t>
            </a:r>
            <a:r>
              <a:rPr lang="zh-CN" altLang="zh-CN" sz="1600" dirty="0">
                <a:solidFill>
                  <a:srgbClr val="000000"/>
                </a:solidFill>
                <a:latin typeface="微软雅黑 Light" panose="020B0502040204020203" pitchFamily="34" charset="-122"/>
                <a:ea typeface="阿里巴巴普惠体" panose="00020600040101010101"/>
              </a:rPr>
              <a:t>网站首页</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商家首页</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商品详细页</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搜索页</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会员中心</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订单与支付相关页面</a:t>
            </a:r>
            <a:r>
              <a:rPr lang="en-US" altLang="zh-CN" sz="1600" dirty="0">
                <a:solidFill>
                  <a:srgbClr val="000000"/>
                </a:solidFill>
                <a:latin typeface="微软雅黑 Light" panose="020B0502040204020203" pitchFamily="34" charset="-122"/>
                <a:ea typeface="阿里巴巴普惠体" panose="00020600040101010101"/>
              </a:rPr>
              <a:t>  </a:t>
            </a:r>
            <a:r>
              <a:rPr lang="zh-CN" altLang="zh-CN" sz="1600" dirty="0">
                <a:solidFill>
                  <a:srgbClr val="000000"/>
                </a:solidFill>
                <a:latin typeface="微软雅黑 Light" panose="020B0502040204020203" pitchFamily="34" charset="-122"/>
                <a:ea typeface="阿里巴巴普惠体" panose="00020600040101010101"/>
              </a:rPr>
              <a:t>秒杀频道等</a:t>
            </a:r>
            <a:endParaRPr lang="zh-CN" altLang="zh-CN" sz="16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a:p>
            <a:pPr marL="342900" lvl="0" indent="-342900">
              <a:buSzPts val="1000"/>
              <a:buFont typeface="Symbol" panose="05050102010706020507" pitchFamily="18" charset="2"/>
              <a:buChar char=""/>
              <a:tabLst>
                <a:tab pos="457200" algn="l"/>
              </a:tabLst>
            </a:pPr>
            <a:r>
              <a:rPr lang="zh-CN" altLang="zh-CN" sz="1600"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商家管理后台</a:t>
            </a:r>
            <a:endParaRPr lang="en-US" altLang="zh-CN" sz="1600" dirty="0">
              <a:solidFill>
                <a:srgbClr val="FF0000"/>
              </a:solidFill>
              <a:latin typeface="微软雅黑 Light" panose="020B0502040204020203" pitchFamily="34" charset="-122"/>
              <a:ea typeface="阿里巴巴普惠体" panose="00020600040101010101"/>
              <a:cs typeface="微软雅黑" panose="020B0503020204020204" pitchFamily="34" charset="-122"/>
            </a:endParaRPr>
          </a:p>
          <a:p>
            <a:pPr>
              <a:buSzPts val="1000"/>
              <a:tabLst>
                <a:tab pos="457200" algn="l"/>
              </a:tabLst>
            </a:pPr>
            <a:r>
              <a:rPr lang="en-US" altLang="zh-CN" sz="1800" dirty="0">
                <a:solidFill>
                  <a:srgbClr val="000000"/>
                </a:solidFill>
                <a:effectLst/>
                <a:latin typeface="微软雅黑 Light" panose="020B0502040204020203" pitchFamily="34" charset="-122"/>
                <a:ea typeface="微软雅黑" panose="020B0503020204020204" pitchFamily="34" charset="-122"/>
                <a:cs typeface="微软雅黑" panose="020B0503020204020204" pitchFamily="34" charset="-122"/>
              </a:rPr>
              <a:t>      </a:t>
            </a:r>
            <a:r>
              <a:rPr lang="zh-CN" altLang="zh-CN" sz="1600" dirty="0">
                <a:solidFill>
                  <a:srgbClr val="000000"/>
                </a:solidFill>
                <a:latin typeface="微软雅黑 Light" panose="020B0502040204020203" pitchFamily="34" charset="-122"/>
                <a:ea typeface="阿里巴巴普惠体" panose="00020600040101010101"/>
              </a:rPr>
              <a:t>商品的管理以及订单查询统计、资金结算等功能。</a:t>
            </a:r>
            <a:endParaRPr lang="zh-CN" altLang="zh-CN" sz="1600" dirty="0">
              <a:solidFill>
                <a:srgbClr val="000000"/>
              </a:solidFill>
              <a:latin typeface="微软雅黑 Light" panose="020B0502040204020203" pitchFamily="34" charset="-122"/>
              <a:ea typeface="阿里巴巴普惠体" panose="00020600040101010101"/>
            </a:endParaRPr>
          </a:p>
          <a:p>
            <a:pPr marL="342900" lvl="0" indent="-342900">
              <a:buSzPts val="1000"/>
              <a:buFont typeface="Symbol" panose="05050102010706020507" pitchFamily="18" charset="2"/>
              <a:buChar char=""/>
              <a:tabLst>
                <a:tab pos="457200" algn="l"/>
              </a:tabLst>
            </a:pPr>
            <a:endParaRPr lang="zh-CN" altLang="zh-CN" sz="1600" dirty="0">
              <a:solidFill>
                <a:srgbClr val="FF0000"/>
              </a:solidFill>
              <a:effectLst/>
              <a:latin typeface="微软雅黑 Light" panose="020B0502040204020203" pitchFamily="34" charset="-122"/>
              <a:ea typeface="阿里巴巴普惠体" panose="00020600040101010101"/>
              <a:cs typeface="Times New Roman" panose="02020603050405020304" pitchFamily="18" charset="0"/>
            </a:endParaRPr>
          </a:p>
        </p:txBody>
      </p:sp>
      <p:pic>
        <p:nvPicPr>
          <p:cNvPr id="10" name="图片 9"/>
          <p:cNvPicPr/>
          <p:nvPr/>
        </p:nvPicPr>
        <p:blipFill>
          <a:blip r:embed="rId1"/>
          <a:stretch>
            <a:fillRect/>
          </a:stretch>
        </p:blipFill>
        <p:spPr>
          <a:xfrm>
            <a:off x="514177" y="3705796"/>
            <a:ext cx="5752687" cy="2353169"/>
          </a:xfrm>
          <a:prstGeom prst="rect">
            <a:avLst/>
          </a:prstGeom>
        </p:spPr>
      </p:pic>
      <p:pic>
        <p:nvPicPr>
          <p:cNvPr id="11" name="图片 10"/>
          <p:cNvPicPr/>
          <p:nvPr/>
        </p:nvPicPr>
        <p:blipFill>
          <a:blip r:embed="rId2">
            <a:extLst>
              <a:ext uri="{28A0092B-C50C-407E-A947-70E740481C1C}">
                <a14:useLocalDpi xmlns:a14="http://schemas.microsoft.com/office/drawing/2010/main" val="0"/>
              </a:ext>
            </a:extLst>
          </a:blip>
          <a:srcRect/>
          <a:stretch>
            <a:fillRect/>
          </a:stretch>
        </p:blipFill>
        <p:spPr bwMode="auto">
          <a:xfrm>
            <a:off x="6484209" y="3675920"/>
            <a:ext cx="5607741" cy="217297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chemeClr val="tx1"/>
                </a:solidFill>
              </a:rPr>
              <a:t>项目技术架构</a:t>
            </a:r>
            <a:endParaRPr lang="en-US" altLang="zh-CN" dirty="0">
              <a:solidFill>
                <a:schemeClr val="tx1"/>
              </a:solidFill>
            </a:endParaRPr>
          </a:p>
          <a:p>
            <a:r>
              <a:rPr lang="zh-CN" altLang="en-US" dirty="0">
                <a:solidFill>
                  <a:schemeClr val="tx1"/>
                </a:solidFill>
              </a:rPr>
              <a:t>数据仓库维度模型设计</a:t>
            </a:r>
            <a:endParaRPr lang="en-US" altLang="zh-CN" dirty="0">
              <a:solidFill>
                <a:schemeClr val="tx1"/>
              </a:solidFill>
            </a:endParaRPr>
          </a:p>
          <a:p>
            <a:r>
              <a:rPr lang="en-US" altLang="zh-CN" dirty="0">
                <a:solidFill>
                  <a:schemeClr val="tx1"/>
                </a:solidFill>
              </a:rPr>
              <a:t>ETL</a:t>
            </a:r>
            <a:r>
              <a:rPr lang="zh-CN" altLang="en-US" dirty="0">
                <a:solidFill>
                  <a:schemeClr val="tx1"/>
                </a:solidFill>
              </a:rPr>
              <a:t>框架</a:t>
            </a:r>
            <a:r>
              <a:rPr lang="en-US" altLang="zh-CN" dirty="0">
                <a:solidFill>
                  <a:schemeClr val="tx1"/>
                </a:solidFill>
              </a:rPr>
              <a:t>-Sqoop</a:t>
            </a:r>
            <a:endParaRPr lang="en-US" altLang="zh-CN" dirty="0">
              <a:solidFill>
                <a:schemeClr val="tx1"/>
              </a:solidFill>
            </a:endParaRPr>
          </a:p>
          <a:p>
            <a:r>
              <a:rPr lang="zh-CN" altLang="en-US" dirty="0">
                <a:solidFill>
                  <a:schemeClr val="tx1"/>
                </a:solidFill>
              </a:rPr>
              <a:t>缓慢变化维</a:t>
            </a:r>
            <a:endParaRPr lang="en-US" altLang="zh-CN" dirty="0">
              <a:solidFill>
                <a:schemeClr val="tx1"/>
              </a:solidFill>
            </a:endParaRPr>
          </a:p>
          <a:p>
            <a:r>
              <a:rPr lang="zh-CN" altLang="en-US" dirty="0">
                <a:solidFill>
                  <a:srgbClr val="FF0000"/>
                </a:solidFill>
              </a:rPr>
              <a:t>业务数据分析</a:t>
            </a:r>
            <a:endParaRPr lang="en-US" altLang="zh-CN" dirty="0">
              <a:solidFill>
                <a:srgbClr val="FF0000"/>
              </a:solidFill>
            </a:endParaRPr>
          </a:p>
          <a:p>
            <a:r>
              <a:rPr lang="zh-CN" altLang="en-US" dirty="0"/>
              <a:t>日志数据分析</a:t>
            </a:r>
            <a:endParaRPr lang="en-US" altLang="zh-CN" dirty="0"/>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订单表</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阿里巴巴普惠体" panose="00020600040101010101"/>
                <a:cs typeface="宋体" panose="02010600030101010101" pitchFamily="2" charset="-122"/>
              </a:rPr>
              <a:t>itcast_orders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graphicFrame>
        <p:nvGraphicFramePr>
          <p:cNvPr id="4" name="表格 3"/>
          <p:cNvGraphicFramePr>
            <a:graphicFrameLocks noGrp="1"/>
          </p:cNvGraphicFramePr>
          <p:nvPr/>
        </p:nvGraphicFramePr>
        <p:xfrm>
          <a:off x="845820" y="1241096"/>
          <a:ext cx="7669530" cy="5372720"/>
        </p:xfrm>
        <a:graphic>
          <a:graphicData uri="http://schemas.openxmlformats.org/drawingml/2006/table">
            <a:tbl>
              <a:tblPr firstRow="1" firstCol="1" bandRow="1">
                <a:tableStyleId>{5C22544A-7EE6-4342-B048-85BDC9FD1C3A}</a:tableStyleId>
              </a:tblPr>
              <a:tblGrid>
                <a:gridCol w="2556510"/>
                <a:gridCol w="2556510"/>
                <a:gridCol w="2556510"/>
              </a:tblGrid>
              <a:tr h="254817">
                <a:tc>
                  <a:txBody>
                    <a:bodyPr/>
                    <a:lstStyle/>
                    <a:p>
                      <a:pPr algn="ctr"/>
                      <a:r>
                        <a:rPr lang="zh-CN" sz="1200">
                          <a:effectLst/>
                          <a:ea typeface="阿里巴巴普惠体" panose="00020600040101010101"/>
                        </a:rPr>
                        <a:t>字段名称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pPr algn="ctr"/>
                      <a:r>
                        <a:rPr lang="zh-CN" sz="1200">
                          <a:effectLst/>
                          <a:ea typeface="阿里巴巴普惠体" panose="00020600040101010101"/>
                        </a:rPr>
                        <a:t>数据类型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pPr algn="ctr"/>
                      <a:r>
                        <a:rPr lang="zh-CN" sz="1200">
                          <a:effectLst/>
                          <a:ea typeface="阿里巴巴普惠体" panose="00020600040101010101"/>
                        </a:rPr>
                        <a:t>字段说明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orderId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订单</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orderNo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订单编号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dirty="0" err="1">
                          <a:effectLst/>
                          <a:ea typeface="阿里巴巴普惠体" panose="00020600040101010101"/>
                        </a:rPr>
                        <a:t>userId</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用户</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615948">
                <a:tc>
                  <a:txBody>
                    <a:bodyPr/>
                    <a:lstStyle/>
                    <a:p>
                      <a:r>
                        <a:rPr lang="en-US" sz="1200" dirty="0" err="1">
                          <a:effectLst/>
                          <a:ea typeface="阿里巴巴普惠体" panose="00020600040101010101"/>
                        </a:rPr>
                        <a:t>orderStatus</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dirty="0">
                          <a:effectLst/>
                          <a:ea typeface="阿里巴巴普惠体" panose="00020600040101010101"/>
                        </a:rPr>
                        <a:t>订单状态</a:t>
                      </a:r>
                      <a:r>
                        <a:rPr lang="en-US" sz="1200" dirty="0">
                          <a:effectLst/>
                          <a:ea typeface="阿里巴巴普惠体" panose="00020600040101010101"/>
                        </a:rPr>
                        <a:t>,-3:</a:t>
                      </a:r>
                      <a:r>
                        <a:rPr lang="zh-CN" sz="1200" dirty="0">
                          <a:effectLst/>
                          <a:ea typeface="阿里巴巴普惠体" panose="00020600040101010101"/>
                        </a:rPr>
                        <a:t>用户拒收</a:t>
                      </a:r>
                      <a:r>
                        <a:rPr lang="en-US" sz="1200" dirty="0">
                          <a:effectLst/>
                          <a:ea typeface="阿里巴巴普惠体" panose="00020600040101010101"/>
                        </a:rPr>
                        <a:t>;-2:</a:t>
                      </a:r>
                      <a:r>
                        <a:rPr lang="zh-CN" sz="1200" dirty="0">
                          <a:effectLst/>
                          <a:ea typeface="阿里巴巴普惠体" panose="00020600040101010101"/>
                        </a:rPr>
                        <a:t>未付款的订单</a:t>
                      </a:r>
                      <a:r>
                        <a:rPr lang="en-US" sz="1200" dirty="0">
                          <a:effectLst/>
                          <a:ea typeface="阿里巴巴普惠体" panose="00020600040101010101"/>
                        </a:rPr>
                        <a:t>;-1</a:t>
                      </a:r>
                      <a:r>
                        <a:rPr lang="zh-CN" sz="1200" dirty="0">
                          <a:effectLst/>
                          <a:ea typeface="阿里巴巴普惠体" panose="00020600040101010101"/>
                        </a:rPr>
                        <a:t>：用户取消</a:t>
                      </a:r>
                      <a:r>
                        <a:rPr lang="en-US" sz="1200" dirty="0">
                          <a:effectLst/>
                          <a:ea typeface="阿里巴巴普惠体" panose="00020600040101010101"/>
                        </a:rPr>
                        <a:t>;0:</a:t>
                      </a:r>
                      <a:r>
                        <a:rPr lang="zh-CN" sz="1200" dirty="0">
                          <a:effectLst/>
                          <a:ea typeface="阿里巴巴普惠体" panose="00020600040101010101"/>
                        </a:rPr>
                        <a:t>待发货</a:t>
                      </a:r>
                      <a:r>
                        <a:rPr lang="en-US" sz="1200" dirty="0">
                          <a:effectLst/>
                          <a:ea typeface="阿里巴巴普惠体" panose="00020600040101010101"/>
                        </a:rPr>
                        <a:t>;1:</a:t>
                      </a:r>
                      <a:r>
                        <a:rPr lang="zh-CN" sz="1200" dirty="0">
                          <a:effectLst/>
                          <a:ea typeface="阿里巴巴普惠体" panose="00020600040101010101"/>
                        </a:rPr>
                        <a:t>配送中</a:t>
                      </a:r>
                      <a:r>
                        <a:rPr lang="en-US" sz="1200" dirty="0">
                          <a:effectLst/>
                          <a:ea typeface="阿里巴巴普惠体" panose="00020600040101010101"/>
                        </a:rPr>
                        <a:t>;2:</a:t>
                      </a:r>
                      <a:r>
                        <a:rPr lang="zh-CN" sz="1200" dirty="0">
                          <a:effectLst/>
                          <a:ea typeface="阿里巴巴普惠体" panose="00020600040101010101"/>
                        </a:rPr>
                        <a:t>用户确认收货</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goodsMoney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商品金额</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deliverType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dirty="0" err="1">
                          <a:effectLst/>
                          <a:ea typeface="阿里巴巴普惠体" panose="00020600040101010101"/>
                        </a:rPr>
                        <a:t>tinyint</a:t>
                      </a:r>
                      <a:r>
                        <a:rPr lang="en-US" sz="1200" dirty="0">
                          <a:effectLst/>
                          <a:ea typeface="阿里巴巴普惠体" panose="00020600040101010101"/>
                        </a:rPr>
                        <a:t>(4)</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收货方式</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deliverMoney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dirty="0">
                          <a:effectLst/>
                          <a:ea typeface="阿里巴巴普惠体" panose="00020600040101010101"/>
                        </a:rPr>
                        <a:t>运费</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totalMoney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订单金额（包括运费）</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realTotalMoney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实际订单金额（折扣后金额）</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424883">
                <a:tc>
                  <a:txBody>
                    <a:bodyPr/>
                    <a:lstStyle/>
                    <a:p>
                      <a:r>
                        <a:rPr lang="en-US" sz="1200">
                          <a:effectLst/>
                          <a:ea typeface="阿里巴巴普惠体" panose="00020600040101010101"/>
                        </a:rPr>
                        <a:t>payType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支付方式</a:t>
                      </a:r>
                      <a:r>
                        <a:rPr lang="en-US" sz="1200">
                          <a:effectLst/>
                          <a:ea typeface="阿里巴巴普惠体" panose="00020600040101010101"/>
                        </a:rPr>
                        <a:t>,0:</a:t>
                      </a:r>
                      <a:r>
                        <a:rPr lang="zh-CN" sz="1200">
                          <a:effectLst/>
                          <a:ea typeface="阿里巴巴普惠体" panose="00020600040101010101"/>
                        </a:rPr>
                        <a:t>未知</a:t>
                      </a:r>
                      <a:r>
                        <a:rPr lang="en-US" sz="1200">
                          <a:effectLst/>
                          <a:ea typeface="阿里巴巴普惠体" panose="00020600040101010101"/>
                        </a:rPr>
                        <a:t>;1:</a:t>
                      </a:r>
                      <a:r>
                        <a:rPr lang="zh-CN" sz="1200">
                          <a:effectLst/>
                          <a:ea typeface="阿里巴巴普惠体" panose="00020600040101010101"/>
                        </a:rPr>
                        <a:t>支付宝，</a:t>
                      </a:r>
                      <a:r>
                        <a:rPr lang="en-US" sz="1200">
                          <a:effectLst/>
                          <a:ea typeface="阿里巴巴普惠体" panose="00020600040101010101"/>
                        </a:rPr>
                        <a:t>2</a:t>
                      </a:r>
                      <a:r>
                        <a:rPr lang="zh-CN" sz="1200">
                          <a:effectLst/>
                          <a:ea typeface="阿里巴巴普惠体" panose="00020600040101010101"/>
                        </a:rPr>
                        <a:t>：微信</a:t>
                      </a:r>
                      <a:r>
                        <a:rPr lang="en-US" sz="1200">
                          <a:effectLst/>
                          <a:ea typeface="阿里巴巴普惠体" panose="00020600040101010101"/>
                        </a:rPr>
                        <a:t>;3</a:t>
                      </a:r>
                      <a:r>
                        <a:rPr lang="zh-CN" sz="1200">
                          <a:effectLst/>
                          <a:ea typeface="阿里巴巴普惠体" panose="00020600040101010101"/>
                        </a:rPr>
                        <a:t>、现金；</a:t>
                      </a:r>
                      <a:r>
                        <a:rPr lang="en-US" sz="1200">
                          <a:effectLst/>
                          <a:ea typeface="阿里巴巴普惠体" panose="00020600040101010101"/>
                        </a:rPr>
                        <a:t>4</a:t>
                      </a:r>
                      <a:r>
                        <a:rPr lang="zh-CN" sz="1200">
                          <a:effectLst/>
                          <a:ea typeface="阿里巴巴普惠体" panose="00020600040101010101"/>
                        </a:rPr>
                        <a:t>、其他</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payFrom</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支付来源</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isPay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是否支付</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areaId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区域最低一级</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areaIdPath</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区域</a:t>
                      </a:r>
                      <a:r>
                        <a:rPr lang="en-US" sz="1200">
                          <a:effectLst/>
                          <a:ea typeface="阿里巴巴普惠体" panose="00020600040101010101"/>
                        </a:rPr>
                        <a:t>idpath</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userName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收件人姓名</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userAddressId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收件人地址</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userAddress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a:effectLst/>
                          <a:ea typeface="阿里巴巴普惠体" panose="00020600040101010101"/>
                        </a:rPr>
                        <a:t>收件人地址</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r h="254817">
                <a:tc>
                  <a:txBody>
                    <a:bodyPr/>
                    <a:lstStyle/>
                    <a:p>
                      <a:r>
                        <a:rPr lang="en-US" sz="1200">
                          <a:effectLst/>
                          <a:ea typeface="阿里巴巴普惠体" panose="00020600040101010101"/>
                        </a:rPr>
                        <a:t>userPhone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en-US" sz="1200">
                          <a:effectLst/>
                          <a:ea typeface="阿里巴巴普惠体" panose="00020600040101010101"/>
                        </a:rPr>
                        <a:t>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c>
                  <a:txBody>
                    <a:bodyPr/>
                    <a:lstStyle/>
                    <a:p>
                      <a:r>
                        <a:rPr lang="zh-CN" sz="1200" dirty="0">
                          <a:effectLst/>
                          <a:ea typeface="阿里巴巴普惠体" panose="00020600040101010101"/>
                        </a:rPr>
                        <a:t>收件人电话</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36943" marR="36943" marT="17051" marB="17051" anchor="ctr"/>
                </a:tc>
              </a:tr>
            </a:tbl>
          </a:graphicData>
        </a:graphic>
      </p:graphicFrame>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订单表</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阿里巴巴普惠体" panose="00020600040101010101"/>
                <a:cs typeface="宋体" panose="02010600030101010101" pitchFamily="2" charset="-122"/>
              </a:rPr>
              <a:t>itcast_orders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graphicFrame>
        <p:nvGraphicFramePr>
          <p:cNvPr id="4" name="表格 3"/>
          <p:cNvGraphicFramePr>
            <a:graphicFrameLocks noGrp="1"/>
          </p:cNvGraphicFramePr>
          <p:nvPr/>
        </p:nvGraphicFramePr>
        <p:xfrm>
          <a:off x="992043" y="1304708"/>
          <a:ext cx="6339060" cy="4888280"/>
        </p:xfrm>
        <a:graphic>
          <a:graphicData uri="http://schemas.openxmlformats.org/drawingml/2006/table">
            <a:tbl>
              <a:tblPr firstRow="1" firstCol="1" bandRow="1">
                <a:tableStyleId>{5C22544A-7EE6-4342-B048-85BDC9FD1C3A}</a:tableStyleId>
              </a:tblPr>
              <a:tblGrid>
                <a:gridCol w="2113020"/>
                <a:gridCol w="2113020"/>
                <a:gridCol w="2113020"/>
              </a:tblGrid>
              <a:tr h="138486">
                <a:tc>
                  <a:txBody>
                    <a:bodyPr/>
                    <a:lstStyle/>
                    <a:p>
                      <a:pPr algn="ctr"/>
                      <a:r>
                        <a:rPr lang="zh-CN" sz="1200">
                          <a:effectLst/>
                        </a:rPr>
                        <a:t>字段名称</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pPr algn="ctr"/>
                      <a:r>
                        <a:rPr lang="zh-CN" sz="1200">
                          <a:effectLst/>
                        </a:rPr>
                        <a:t>数据类型</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pPr algn="ctr"/>
                      <a:r>
                        <a:rPr lang="zh-CN" sz="1200">
                          <a:effectLst/>
                        </a:rPr>
                        <a:t>字段说明</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dirty="0" err="1">
                          <a:effectLst/>
                        </a:rPr>
                        <a:t>isInvoice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是否开发票</a:t>
                      </a:r>
                      <a:r>
                        <a:rPr lang="en-US" sz="1200" dirty="0">
                          <a:effectLst/>
                        </a:rPr>
                        <a:t>,1:</a:t>
                      </a:r>
                      <a:r>
                        <a:rPr lang="zh-CN" sz="1200" dirty="0">
                          <a:effectLst/>
                        </a:rPr>
                        <a:t>需要</a:t>
                      </a:r>
                      <a:r>
                        <a:rPr lang="en-US" sz="1200" dirty="0">
                          <a:effectLst/>
                        </a:rPr>
                        <a:t>;0:</a:t>
                      </a:r>
                      <a:r>
                        <a:rPr lang="zh-CN" sz="1200" dirty="0">
                          <a:effectLst/>
                        </a:rPr>
                        <a:t>不需要</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invoiceClient</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发票抬头</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orderRemarks</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订单备注</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219270">
                <a:tc>
                  <a:txBody>
                    <a:bodyPr/>
                    <a:lstStyle/>
                    <a:p>
                      <a:r>
                        <a:rPr lang="en-US" sz="1200">
                          <a:effectLst/>
                        </a:rPr>
                        <a:t>orderSrc</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订单来源</a:t>
                      </a:r>
                      <a:r>
                        <a:rPr lang="en-US" sz="1200">
                          <a:effectLst/>
                        </a:rPr>
                        <a:t>,0:</a:t>
                      </a:r>
                      <a:r>
                        <a:rPr lang="zh-CN" sz="1200">
                          <a:effectLst/>
                        </a:rPr>
                        <a:t>商城</a:t>
                      </a:r>
                      <a:r>
                        <a:rPr lang="en-US" sz="1200">
                          <a:effectLst/>
                        </a:rPr>
                        <a:t>;1:</a:t>
                      </a:r>
                      <a:r>
                        <a:rPr lang="zh-CN" sz="1200">
                          <a:effectLst/>
                        </a:rPr>
                        <a:t>微信</a:t>
                      </a:r>
                      <a:r>
                        <a:rPr lang="en-US" sz="1200">
                          <a:effectLst/>
                        </a:rPr>
                        <a:t>;2:</a:t>
                      </a:r>
                      <a:r>
                        <a:rPr lang="zh-CN" sz="1200">
                          <a:effectLst/>
                        </a:rPr>
                        <a:t>手机版</a:t>
                      </a:r>
                      <a:r>
                        <a:rPr lang="en-US" sz="1200">
                          <a:effectLst/>
                        </a:rPr>
                        <a:t>;3:</a:t>
                      </a:r>
                      <a:r>
                        <a:rPr lang="zh-CN" sz="1200">
                          <a:effectLst/>
                        </a:rPr>
                        <a:t>安卓</a:t>
                      </a:r>
                      <a:r>
                        <a:rPr lang="en-US" sz="1200">
                          <a:effectLst/>
                        </a:rPr>
                        <a:t>App4:</a:t>
                      </a:r>
                      <a:r>
                        <a:rPr lang="zh-CN" sz="1200">
                          <a:effectLst/>
                        </a:rPr>
                        <a:t>苹果</a:t>
                      </a:r>
                      <a:r>
                        <a:rPr lang="en-US" sz="1200">
                          <a:effectLst/>
                        </a:rPr>
                        <a:t>App;5</a:t>
                      </a:r>
                      <a:r>
                        <a:rPr lang="zh-CN" sz="1200">
                          <a:effectLst/>
                        </a:rPr>
                        <a:t>订餐设备</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needPay</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需缴费用</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payRand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货币单位</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orderType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订单类型</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isRefund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是否退款</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isAppraise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是否点评</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cancelReason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取消原因</a:t>
                      </a:r>
                      <a:r>
                        <a:rPr lang="en-US" sz="1200">
                          <a:effectLst/>
                        </a:rPr>
                        <a:t>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rejectReason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用户拒绝原因</a:t>
                      </a:r>
                      <a:r>
                        <a:rPr lang="en-US" sz="1200" dirty="0">
                          <a:effectLst/>
                        </a:rPr>
                        <a:t>ID</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rejectOtherReason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拒收原因</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isClosed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是否订单已完结</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orderunique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varchar(50)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订单流水号</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isFromCart</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是否来自购物车</a:t>
                      </a:r>
                      <a:r>
                        <a:rPr lang="en-US" sz="1200" dirty="0">
                          <a:effectLst/>
                        </a:rPr>
                        <a:t> 0</a:t>
                      </a:r>
                      <a:r>
                        <a:rPr lang="zh-CN" sz="1200" dirty="0">
                          <a:effectLst/>
                        </a:rPr>
                        <a:t>：直接下单</a:t>
                      </a:r>
                      <a:r>
                        <a:rPr lang="en-US" sz="1200" dirty="0">
                          <a:effectLst/>
                        </a:rPr>
                        <a:t> 1</a:t>
                      </a:r>
                      <a:r>
                        <a:rPr lang="zh-CN" sz="1200" dirty="0">
                          <a:effectLst/>
                        </a:rPr>
                        <a:t>：购物车</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dirty="0" err="1">
                          <a:effectLst/>
                        </a:rPr>
                        <a:t>receiveTime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收货时间</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dirty="0" err="1">
                          <a:effectLst/>
                        </a:rPr>
                        <a:t>deliveryTime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发货时间</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dirty="0" err="1">
                          <a:effectLst/>
                        </a:rPr>
                        <a:t>tradeNo</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varchar(100)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在线支付交易流水</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dirty="0" err="1">
                          <a:effectLst/>
                        </a:rPr>
                        <a:t>dataFlag</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dirty="0" err="1">
                          <a:effectLst/>
                        </a:rPr>
                        <a:t>tinyint</a:t>
                      </a:r>
                      <a:r>
                        <a:rPr lang="en-US" sz="1200" dirty="0">
                          <a:effectLst/>
                        </a:rPr>
                        <a:t>(4)</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订单有效标志</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bl>
          </a:graphicData>
        </a:graphic>
      </p:graphicFrame>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订单表</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阿里巴巴普惠体" panose="00020600040101010101"/>
                <a:cs typeface="宋体" panose="02010600030101010101" pitchFamily="2" charset="-122"/>
              </a:rPr>
              <a:t>itcast_orders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graphicFrame>
        <p:nvGraphicFramePr>
          <p:cNvPr id="4" name="表格 3"/>
          <p:cNvGraphicFramePr>
            <a:graphicFrameLocks noGrp="1"/>
          </p:cNvGraphicFramePr>
          <p:nvPr/>
        </p:nvGraphicFramePr>
        <p:xfrm>
          <a:off x="1066471" y="1453563"/>
          <a:ext cx="6339060" cy="3434147"/>
        </p:xfrm>
        <a:graphic>
          <a:graphicData uri="http://schemas.openxmlformats.org/drawingml/2006/table">
            <a:tbl>
              <a:tblPr firstRow="1" firstCol="1" bandRow="1">
                <a:tableStyleId>{5C22544A-7EE6-4342-B048-85BDC9FD1C3A}</a:tableStyleId>
              </a:tblPr>
              <a:tblGrid>
                <a:gridCol w="2113020"/>
                <a:gridCol w="2113020"/>
                <a:gridCol w="2113020"/>
              </a:tblGrid>
              <a:tr h="138486">
                <a:tc>
                  <a:txBody>
                    <a:bodyPr/>
                    <a:lstStyle/>
                    <a:p>
                      <a:pPr algn="ctr"/>
                      <a:r>
                        <a:rPr lang="zh-CN" sz="1200">
                          <a:effectLst/>
                        </a:rPr>
                        <a:t>字段名称</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pPr algn="ctr"/>
                      <a:r>
                        <a:rPr lang="zh-CN" sz="1200">
                          <a:effectLst/>
                        </a:rPr>
                        <a:t>数据类型</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pPr algn="ctr"/>
                      <a:r>
                        <a:rPr lang="zh-CN" sz="1200">
                          <a:effectLst/>
                        </a:rPr>
                        <a:t>字段说明</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createTime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下单时间</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279972">
                <a:tc>
                  <a:txBody>
                    <a:bodyPr/>
                    <a:lstStyle/>
                    <a:p>
                      <a:r>
                        <a:rPr lang="en-US" sz="1200">
                          <a:effectLst/>
                        </a:rPr>
                        <a:t>settlementId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是否结算，大于</a:t>
                      </a:r>
                      <a:r>
                        <a:rPr lang="en-US" sz="1200">
                          <a:effectLst/>
                        </a:rPr>
                        <a:t>0</a:t>
                      </a:r>
                      <a:r>
                        <a:rPr lang="zh-CN" sz="1200">
                          <a:effectLst/>
                        </a:rPr>
                        <a:t>的话则是结算</a:t>
                      </a:r>
                      <a:r>
                        <a:rPr lang="en-US" sz="1200">
                          <a:effectLst/>
                        </a:rPr>
                        <a:t>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commissionFee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订单应收佣金</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scoreMoney</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积分抵扣金额</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useScore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花费积分</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extraJson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text</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额外信息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noticeDeliver</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tinyint(3)</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提醒发货</a:t>
                      </a:r>
                      <a:r>
                        <a:rPr lang="en-US" sz="1200">
                          <a:effectLst/>
                        </a:rPr>
                        <a:t>,0:</a:t>
                      </a:r>
                      <a:r>
                        <a:rPr lang="zh-CN" sz="1200">
                          <a:effectLst/>
                        </a:rPr>
                        <a:t>未提醒</a:t>
                      </a:r>
                      <a:r>
                        <a:rPr lang="en-US" sz="1200">
                          <a:effectLst/>
                        </a:rPr>
                        <a:t>;1:</a:t>
                      </a:r>
                      <a:r>
                        <a:rPr lang="zh-CN" sz="1200">
                          <a:effectLst/>
                        </a:rPr>
                        <a:t>已提醒</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invoiceJson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text</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发票信息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lockCashMoney</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锁定提现金额</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239566">
                <a:tc>
                  <a:txBody>
                    <a:bodyPr/>
                    <a:lstStyle/>
                    <a:p>
                      <a:r>
                        <a:rPr lang="en-US" sz="1200">
                          <a:effectLst/>
                        </a:rPr>
                        <a:t>payTime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varchar(25)</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支付时间</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isBatch</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是否拼单</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407917">
                <a:tc>
                  <a:txBody>
                    <a:bodyPr/>
                    <a:lstStyle/>
                    <a:p>
                      <a:r>
                        <a:rPr lang="en-US" sz="1200">
                          <a:effectLst/>
                        </a:rPr>
                        <a:t>totalPayFee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dirty="0">
                          <a:effectLst/>
                        </a:rPr>
                        <a:t>int(11)</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a:effectLst/>
                        </a:rPr>
                        <a:t>总支付金额</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r h="138486">
                <a:tc>
                  <a:txBody>
                    <a:bodyPr/>
                    <a:lstStyle/>
                    <a:p>
                      <a:r>
                        <a:rPr lang="en-US" sz="1200">
                          <a:effectLst/>
                        </a:rPr>
                        <a:t>modifiedTime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en-US" sz="1200">
                          <a:effectLst/>
                        </a:rPr>
                        <a:t>timestamp</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c>
                  <a:txBody>
                    <a:bodyPr/>
                    <a:lstStyle/>
                    <a:p>
                      <a:r>
                        <a:rPr lang="zh-CN" sz="1200" dirty="0">
                          <a:effectLst/>
                        </a:rPr>
                        <a:t>更新时间</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36943" marR="36943" marT="17051" marB="17051" anchor="ctr"/>
                </a:tc>
              </a:tr>
            </a:tbl>
          </a:graphicData>
        </a:graphic>
      </p:graphicFrame>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订单明细表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itcast_order_goods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781685" y="1336525"/>
          <a:ext cx="10607985" cy="5085904"/>
        </p:xfrm>
        <a:graphic>
          <a:graphicData uri="http://schemas.openxmlformats.org/drawingml/2006/table">
            <a:tbl>
              <a:tblPr firstRow="1" firstCol="1" bandRow="1">
                <a:tableStyleId>{5C22544A-7EE6-4342-B048-85BDC9FD1C3A}</a:tableStyleId>
              </a:tblPr>
              <a:tblGrid>
                <a:gridCol w="3535995"/>
                <a:gridCol w="3535995"/>
                <a:gridCol w="3535995"/>
              </a:tblGrid>
              <a:tr h="317869">
                <a:tc>
                  <a:txBody>
                    <a:bodyPr/>
                    <a:lstStyle/>
                    <a:p>
                      <a:pPr algn="ctr"/>
                      <a:r>
                        <a:rPr lang="zh-CN" sz="1200" dirty="0">
                          <a:effectLst/>
                          <a:ea typeface="阿里巴巴普惠体" panose="00020600040101010101"/>
                        </a:rPr>
                        <a:t>字段名</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pPr algn="ctr"/>
                      <a:r>
                        <a:rPr lang="zh-CN" sz="1200">
                          <a:effectLst/>
                          <a:ea typeface="阿里巴巴普惠体" panose="00020600040101010101"/>
                        </a:rPr>
                        <a:t>类型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pPr algn="ctr"/>
                      <a:r>
                        <a:rPr lang="zh-CN" sz="1200">
                          <a:effectLst/>
                          <a:ea typeface="阿里巴巴普惠体" panose="00020600040101010101"/>
                        </a:rPr>
                        <a:t>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ogId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订单明细（商品）</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orderId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订单</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goodsNum</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bigint(11)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商品数量</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goodsPrice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dirty="0">
                          <a:effectLst/>
                          <a:ea typeface="阿里巴巴普惠体" panose="00020600040101010101"/>
                        </a:rPr>
                        <a:t>decimal(11,2)</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商品价格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goodsSpecId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商品规格</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goodsSpecNames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varchar(500)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商品规格列表</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varchar(200)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商品名称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goodsImg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varchar(150)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商品图片</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extraJson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text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额外信息</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goodsType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商品类型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commissionRate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商品佣金比率</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goodsCode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商品编码</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promotionJson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text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a:effectLst/>
                          <a:ea typeface="阿里巴巴普惠体" panose="00020600040101010101"/>
                        </a:rPr>
                        <a:t>促销信息</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r h="317869">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c>
                  <a:txBody>
                    <a:bodyPr/>
                    <a:lstStyle/>
                    <a:p>
                      <a:r>
                        <a:rPr lang="zh-CN" sz="1200" dirty="0">
                          <a:effectLst/>
                          <a:ea typeface="阿里巴巴普惠体" panose="00020600040101010101"/>
                        </a:rPr>
                        <a:t>创建时间</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2759" marR="122759" marT="56658" marB="56658" anchor="ctr"/>
                </a:tc>
              </a:tr>
            </a:tbl>
          </a:graphicData>
        </a:graphic>
      </p:graphicFrame>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商品信息表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阿里巴巴普惠体" panose="00020600040101010101"/>
                <a:cs typeface="Open Sans" panose="020B0606030504020204" pitchFamily="34" charset="0"/>
              </a:rPr>
              <a:t>itcast_goods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4" name="表格 3"/>
          <p:cNvGraphicFramePr>
            <a:graphicFrameLocks noGrp="1"/>
          </p:cNvGraphicFramePr>
          <p:nvPr/>
        </p:nvGraphicFramePr>
        <p:xfrm>
          <a:off x="1066830" y="1408954"/>
          <a:ext cx="5162520" cy="4974362"/>
        </p:xfrm>
        <a:graphic>
          <a:graphicData uri="http://schemas.openxmlformats.org/drawingml/2006/table">
            <a:tbl>
              <a:tblPr firstRow="1" firstCol="1" bandRow="1">
                <a:tableStyleId>{5C22544A-7EE6-4342-B048-85BDC9FD1C3A}</a:tableStyleId>
              </a:tblPr>
              <a:tblGrid>
                <a:gridCol w="1720840"/>
                <a:gridCol w="1720840"/>
                <a:gridCol w="1720840"/>
              </a:tblGrid>
              <a:tr h="243814">
                <a:tc>
                  <a:txBody>
                    <a:bodyPr/>
                    <a:lstStyle/>
                    <a:p>
                      <a:pPr algn="ctr"/>
                      <a:r>
                        <a:rPr lang="en-US" sz="1200">
                          <a:effectLst/>
                        </a:rPr>
                        <a:t>goodsId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pPr algn="ctr"/>
                      <a:r>
                        <a:rPr lang="en-US" sz="1200">
                          <a:effectLst/>
                        </a:rPr>
                        <a:t>bigint(11)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pPr algn="ctr"/>
                      <a:r>
                        <a:rPr lang="zh-CN" sz="1200">
                          <a:effectLst/>
                        </a:rPr>
                        <a:t>商品</a:t>
                      </a:r>
                      <a:r>
                        <a:rPr lang="en-US" sz="1200">
                          <a:effectLst/>
                        </a:rPr>
                        <a:t>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goodsSn</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varchar(20)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商品编号</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productNo</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varchar(20)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商品货号</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goodsName</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varchar(200)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商品名称</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goodsImg</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varchar(150)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商品图片</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shopId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bigint(11)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门店</a:t>
                      </a:r>
                      <a:r>
                        <a:rPr lang="en-US" sz="1200">
                          <a:effectLst/>
                        </a:rPr>
                        <a:t>ID</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goodsType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货物类型</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marketPrice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市场价</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shopPrice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decimal(11,2)</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门店价</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warnStock</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bigint(11)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预警库存</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goodsStock</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bigint(11)</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商品总库存</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goodsUnit</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char(10)</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单位</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goodsTips</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text</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促销信息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isSale</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是否上架</a:t>
                      </a:r>
                      <a:r>
                        <a:rPr lang="en-US" sz="1200">
                          <a:effectLst/>
                        </a:rPr>
                        <a:t> 0:</a:t>
                      </a:r>
                      <a:r>
                        <a:rPr lang="zh-CN" sz="1200">
                          <a:effectLst/>
                        </a:rPr>
                        <a:t>不上架</a:t>
                      </a:r>
                      <a:r>
                        <a:rPr lang="en-US" sz="1200">
                          <a:effectLst/>
                        </a:rPr>
                        <a:t> 1:</a:t>
                      </a:r>
                      <a:r>
                        <a:rPr lang="zh-CN" sz="1200">
                          <a:effectLst/>
                        </a:rPr>
                        <a:t>上架</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isBest</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是否精品</a:t>
                      </a:r>
                      <a:r>
                        <a:rPr lang="en-US" sz="1200">
                          <a:effectLst/>
                        </a:rPr>
                        <a:t> 0:</a:t>
                      </a:r>
                      <a:r>
                        <a:rPr lang="zh-CN" sz="1200">
                          <a:effectLst/>
                        </a:rPr>
                        <a:t>否</a:t>
                      </a:r>
                      <a:r>
                        <a:rPr lang="en-US" sz="1200">
                          <a:effectLst/>
                        </a:rPr>
                        <a:t> 1:</a:t>
                      </a:r>
                      <a:r>
                        <a:rPr lang="zh-CN" sz="1200">
                          <a:effectLst/>
                        </a:rPr>
                        <a:t>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isHot</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dirty="0">
                          <a:effectLst/>
                        </a:rPr>
                        <a:t>是否热销产品</a:t>
                      </a:r>
                      <a:r>
                        <a:rPr lang="en-US" sz="1200" dirty="0">
                          <a:effectLst/>
                        </a:rPr>
                        <a:t> 0:</a:t>
                      </a:r>
                      <a:r>
                        <a:rPr lang="zh-CN" sz="1200" dirty="0">
                          <a:effectLst/>
                        </a:rPr>
                        <a:t>否</a:t>
                      </a:r>
                      <a:r>
                        <a:rPr lang="en-US" sz="1200" dirty="0">
                          <a:effectLst/>
                        </a:rPr>
                        <a:t> 1:</a:t>
                      </a:r>
                      <a:r>
                        <a:rPr lang="zh-CN" sz="1200" dirty="0">
                          <a:effectLst/>
                        </a:rPr>
                        <a:t>是</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dirty="0" err="1">
                          <a:effectLst/>
                        </a:rPr>
                        <a:t>isNew</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dirty="0" err="1">
                          <a:effectLst/>
                        </a:rPr>
                        <a:t>tinyint</a:t>
                      </a:r>
                      <a:r>
                        <a:rPr lang="en-US" sz="1200" dirty="0">
                          <a:effectLst/>
                        </a:rPr>
                        <a:t>(4)</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是否新品</a:t>
                      </a:r>
                      <a:r>
                        <a:rPr lang="en-US" sz="1200">
                          <a:effectLst/>
                        </a:rPr>
                        <a:t> 0:</a:t>
                      </a:r>
                      <a:r>
                        <a:rPr lang="zh-CN" sz="1200">
                          <a:effectLst/>
                        </a:rPr>
                        <a:t>否</a:t>
                      </a:r>
                      <a:r>
                        <a:rPr lang="en-US" sz="1200">
                          <a:effectLst/>
                        </a:rPr>
                        <a:t> 1:</a:t>
                      </a:r>
                      <a:r>
                        <a:rPr lang="zh-CN" sz="1200">
                          <a:effectLst/>
                        </a:rPr>
                        <a:t>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isRecom</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a:effectLst/>
                        </a:rPr>
                        <a:t>tinyint(4)</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a:effectLst/>
                        </a:rPr>
                        <a:t>是否推荐</a:t>
                      </a:r>
                      <a:r>
                        <a:rPr lang="en-US" sz="1200">
                          <a:effectLst/>
                        </a:rPr>
                        <a:t> 0:</a:t>
                      </a:r>
                      <a:r>
                        <a:rPr lang="zh-CN" sz="1200">
                          <a:effectLst/>
                        </a:rPr>
                        <a:t>否</a:t>
                      </a:r>
                      <a:r>
                        <a:rPr lang="en-US" sz="1200">
                          <a:effectLst/>
                        </a:rPr>
                        <a:t> 1:</a:t>
                      </a:r>
                      <a:r>
                        <a:rPr lang="zh-CN" sz="1200">
                          <a:effectLst/>
                        </a:rPr>
                        <a:t>是</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r h="243814">
                <a:tc>
                  <a:txBody>
                    <a:bodyPr/>
                    <a:lstStyle/>
                    <a:p>
                      <a:r>
                        <a:rPr lang="en-US" sz="1200">
                          <a:effectLst/>
                        </a:rPr>
                        <a:t>goodsCatIdPath</a:t>
                      </a:r>
                      <a:endParaRPr 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en-US" sz="1200" dirty="0">
                          <a:effectLst/>
                        </a:rPr>
                        <a:t>varchar(255)</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c>
                  <a:txBody>
                    <a:bodyPr/>
                    <a:lstStyle/>
                    <a:p>
                      <a:r>
                        <a:rPr lang="zh-CN" sz="1200" dirty="0">
                          <a:effectLst/>
                        </a:rPr>
                        <a:t>商品分类</a:t>
                      </a:r>
                      <a:r>
                        <a:rPr lang="en-US" sz="1200" dirty="0">
                          <a:effectLst/>
                        </a:rPr>
                        <a:t>ID</a:t>
                      </a:r>
                      <a:r>
                        <a:rPr lang="zh-CN" sz="1200" dirty="0">
                          <a:effectLst/>
                        </a:rPr>
                        <a:t>路径</a:t>
                      </a:r>
                      <a:r>
                        <a:rPr lang="en-US" sz="1200" dirty="0">
                          <a:effectLst/>
                        </a:rPr>
                        <a:t>catId1_catId2_catId3</a:t>
                      </a:r>
                      <a:endParaRPr 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53085" marR="53085" marT="24501" marB="24501" anchor="ctr"/>
                </a:tc>
              </a:tr>
            </a:tbl>
          </a:graphicData>
        </a:graphic>
      </p:graphicFrame>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615553"/>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店铺表</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mn-cs"/>
              </a:rPr>
              <a:t>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mn-cs"/>
              </a:rPr>
              <a:t>itcast_shops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1047590" y="1278755"/>
          <a:ext cx="5496333" cy="5335056"/>
        </p:xfrm>
        <a:graphic>
          <a:graphicData uri="http://schemas.openxmlformats.org/drawingml/2006/table">
            <a:tbl>
              <a:tblPr firstRow="1" firstCol="1" bandRow="1">
                <a:tableStyleId>{5C22544A-7EE6-4342-B048-85BDC9FD1C3A}</a:tableStyleId>
              </a:tblPr>
              <a:tblGrid>
                <a:gridCol w="1832111"/>
                <a:gridCol w="1832111"/>
                <a:gridCol w="1832111"/>
              </a:tblGrid>
              <a:tr h="170001">
                <a:tc>
                  <a:txBody>
                    <a:bodyPr/>
                    <a:lstStyle/>
                    <a:p>
                      <a:pPr algn="ctr"/>
                      <a:r>
                        <a:rPr lang="zh-CN" sz="1200">
                          <a:effectLst/>
                          <a:ea typeface="阿里巴巴普惠体" panose="00020600040101010101"/>
                        </a:rPr>
                        <a:t>字段名</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pPr algn="ctr"/>
                      <a:r>
                        <a:rPr lang="zh-CN" sz="1200">
                          <a:effectLst/>
                          <a:ea typeface="阿里巴巴普惠体" panose="00020600040101010101"/>
                        </a:rPr>
                        <a:t>字段类型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pPr algn="ctr"/>
                      <a:r>
                        <a:rPr lang="zh-CN" sz="1200">
                          <a:effectLst/>
                          <a:ea typeface="阿里巴巴普惠体" panose="00020600040101010101"/>
                        </a:rPr>
                        <a:t>字段说明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商铺</a:t>
                      </a:r>
                      <a:r>
                        <a:rPr lang="en-US" sz="1200">
                          <a:effectLst/>
                          <a:ea typeface="阿里巴巴普惠体" panose="00020600040101010101"/>
                        </a:rPr>
                        <a:t>ID</a:t>
                      </a:r>
                      <a:r>
                        <a:rPr lang="zh-CN" sz="1200">
                          <a:effectLst/>
                          <a:ea typeface="阿里巴巴普惠体" panose="00020600040101010101"/>
                        </a:rPr>
                        <a:t>，自增</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shopSn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userId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商铺联系人</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areaIdPath</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areaId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isSelf</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shopName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varchar(100)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商铺名称</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shopkeeper</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varchar(50)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telephone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联系人电话</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shopCompany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商家实体名称</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shopImg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dirty="0">
                          <a:effectLst/>
                          <a:ea typeface="阿里巴巴普惠体" panose="00020600040101010101"/>
                        </a:rPr>
                        <a:t>varchar(150)</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logo</a:t>
                      </a:r>
                      <a:r>
                        <a:rPr lang="zh-CN" sz="1200">
                          <a:effectLst/>
                          <a:ea typeface="阿里巴巴普惠体" panose="00020600040101010101"/>
                        </a:rPr>
                        <a:t>图片</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shopTel</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varchar(40)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商家联系电话</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shopQQ</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varchar(50)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联系人</a:t>
                      </a:r>
                      <a:r>
                        <a:rPr lang="en-US" sz="1200">
                          <a:effectLst/>
                          <a:ea typeface="阿里巴巴普惠体" panose="00020600040101010101"/>
                        </a:rPr>
                        <a:t>QQ,</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shopWangWang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varchar(50)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shopAddress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商家地址</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bankId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bankNo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bankUserName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varchar(50)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isInvoice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invoiceRemarks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170001">
                <a:tc>
                  <a:txBody>
                    <a:bodyPr/>
                    <a:lstStyle/>
                    <a:p>
                      <a:r>
                        <a:rPr lang="en-US" sz="1200">
                          <a:effectLst/>
                          <a:ea typeface="阿里巴巴普惠体" panose="00020600040101010101"/>
                        </a:rPr>
                        <a:t>serviceStartTime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bigint(20)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服务开始时间</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serviceEndTime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bigint(20)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服务结束时间</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170001">
                <a:tc>
                  <a:txBody>
                    <a:bodyPr/>
                    <a:lstStyle/>
                    <a:p>
                      <a:r>
                        <a:rPr lang="en-US" sz="1200">
                          <a:effectLst/>
                          <a:ea typeface="阿里巴巴普惠体" panose="00020600040101010101"/>
                        </a:rPr>
                        <a:t>freight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dirty="0">
                        <a:effectLst/>
                        <a:latin typeface="Times New Roman" panose="02020603050405020304" pitchFamily="18" charset="0"/>
                        <a:ea typeface="阿里巴巴普惠体" panose="00020600040101010101"/>
                      </a:endParaRPr>
                    </a:p>
                  </a:txBody>
                  <a:tcPr marL="42699" marR="42699" marT="19707" marB="19707" anchor="ctr"/>
                </a:tc>
              </a:tr>
            </a:tbl>
          </a:graphicData>
        </a:graphic>
      </p:graphicFrame>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615553"/>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店铺表</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mn-cs"/>
              </a:rPr>
              <a:t>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mn-cs"/>
              </a:rPr>
              <a:t>itcast_shops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4" name="表格 3"/>
          <p:cNvGraphicFramePr>
            <a:graphicFrameLocks noGrp="1"/>
          </p:cNvGraphicFramePr>
          <p:nvPr/>
        </p:nvGraphicFramePr>
        <p:xfrm>
          <a:off x="996817" y="1321216"/>
          <a:ext cx="6097656" cy="5335056"/>
        </p:xfrm>
        <a:graphic>
          <a:graphicData uri="http://schemas.openxmlformats.org/drawingml/2006/table">
            <a:tbl>
              <a:tblPr firstRow="1" firstCol="1" bandRow="1">
                <a:tableStyleId>{5C22544A-7EE6-4342-B048-85BDC9FD1C3A}</a:tableStyleId>
              </a:tblPr>
              <a:tblGrid>
                <a:gridCol w="2032552"/>
                <a:gridCol w="2032552"/>
                <a:gridCol w="2032552"/>
              </a:tblGrid>
              <a:tr h="0">
                <a:tc>
                  <a:txBody>
                    <a:bodyPr/>
                    <a:lstStyle/>
                    <a:p>
                      <a:pPr algn="ctr"/>
                      <a:r>
                        <a:rPr lang="zh-CN" sz="1200">
                          <a:effectLst/>
                          <a:ea typeface="阿里巴巴普惠体" panose="00020600040101010101"/>
                        </a:rPr>
                        <a:t>字段名</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pPr algn="ctr"/>
                      <a:r>
                        <a:rPr lang="zh-CN" sz="1200">
                          <a:effectLst/>
                          <a:ea typeface="阿里巴巴普惠体" panose="00020600040101010101"/>
                        </a:rPr>
                        <a:t>字段类型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pPr algn="ctr"/>
                      <a:r>
                        <a:rPr lang="zh-CN" sz="1200">
                          <a:effectLst/>
                          <a:ea typeface="阿里巴巴普惠体" panose="00020600040101010101"/>
                        </a:rPr>
                        <a:t>字段说明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0">
                <a:tc>
                  <a:txBody>
                    <a:bodyPr/>
                    <a:lstStyle/>
                    <a:p>
                      <a:r>
                        <a:rPr lang="en-US" sz="1200">
                          <a:effectLst/>
                          <a:ea typeface="阿里巴巴普惠体" panose="00020600040101010101"/>
                        </a:rPr>
                        <a:t>areaIdPath</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dirty="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shopAtive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dirty="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shopStatus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dirty="0" err="1">
                          <a:effectLst/>
                          <a:ea typeface="阿里巴巴普惠体" panose="00020600040101010101"/>
                        </a:rPr>
                        <a:t>tinyint</a:t>
                      </a:r>
                      <a:r>
                        <a:rPr lang="en-US" sz="1200" dirty="0">
                          <a:effectLst/>
                          <a:ea typeface="阿里巴巴普惠体" panose="00020600040101010101"/>
                        </a:rPr>
                        <a:t>(4)</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商铺状态</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0">
                <a:tc>
                  <a:txBody>
                    <a:bodyPr/>
                    <a:lstStyle/>
                    <a:p>
                      <a:r>
                        <a:rPr lang="en-US" sz="1200">
                          <a:effectLst/>
                          <a:ea typeface="阿里巴巴普惠体" panose="00020600040101010101"/>
                        </a:rPr>
                        <a:t>statusDesc</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dataFlag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shopMoney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lockMoney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noSettledOrderNum</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noSettledOrderFee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paymentMoney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bankAreaId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bankAreaIdPath</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varchar(100)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applyStatus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applyDesc</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dirty="0">
                          <a:effectLst/>
                          <a:ea typeface="阿里巴巴普惠体" panose="00020600040101010101"/>
                        </a:rPr>
                        <a:t>varchar(255)</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applyTime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applyStep</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shopNotice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varchar(300)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店铺公告</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0">
                <a:tc>
                  <a:txBody>
                    <a:bodyPr/>
                    <a:lstStyle/>
                    <a:p>
                      <a:r>
                        <a:rPr lang="en-US" sz="1200">
                          <a:effectLst/>
                          <a:ea typeface="阿里巴巴普惠体" panose="00020600040101010101"/>
                        </a:rPr>
                        <a:t>rechargeMoney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a:effectLst/>
                          <a:ea typeface="阿里巴巴普惠体" panose="00020600040101010101"/>
                        </a:rPr>
                        <a:t>充值金额</a:t>
                      </a:r>
                      <a:r>
                        <a:rPr lang="en-US" sz="1200">
                          <a:effectLst/>
                          <a:ea typeface="阿里巴巴普惠体" panose="00020600040101010101"/>
                        </a:rPr>
                        <a: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r h="0">
                <a:tc>
                  <a:txBody>
                    <a:bodyPr/>
                    <a:lstStyle/>
                    <a:p>
                      <a:r>
                        <a:rPr lang="en-US" sz="1200">
                          <a:effectLst/>
                          <a:ea typeface="阿里巴巴普惠体" panose="00020600040101010101"/>
                        </a:rPr>
                        <a:t>longitude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decimal(10,7)</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dirty="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latitude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decimal(10,7)</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mapLevel</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endParaRPr lang="zh-CN" sz="1200">
                        <a:effectLst/>
                        <a:latin typeface="Times New Roman" panose="02020603050405020304" pitchFamily="18" charset="0"/>
                        <a:ea typeface="阿里巴巴普惠体" panose="00020600040101010101"/>
                      </a:endParaRPr>
                    </a:p>
                  </a:txBody>
                  <a:tcPr marL="42699" marR="42699" marT="19707" marB="19707" anchor="ctr"/>
                </a:tc>
              </a:tr>
              <a:tr h="0">
                <a:tc>
                  <a:txBody>
                    <a:bodyPr/>
                    <a:lstStyle/>
                    <a:p>
                      <a:r>
                        <a:rPr lang="en-US" sz="1200">
                          <a:effectLst/>
                          <a:ea typeface="阿里巴巴普惠体" panose="00020600040101010101"/>
                        </a:rPr>
                        <a:t>BDcode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en-US" sz="1200">
                          <a:effectLst/>
                          <a:ea typeface="阿里巴巴普惠体" panose="00020600040101010101"/>
                        </a:rPr>
                        <a:t>varchar(16)</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c>
                  <a:txBody>
                    <a:bodyPr/>
                    <a:lstStyle/>
                    <a:p>
                      <a:r>
                        <a:rPr lang="zh-CN" sz="1200" dirty="0">
                          <a:effectLst/>
                          <a:ea typeface="阿里巴巴普惠体" panose="00020600040101010101"/>
                        </a:rPr>
                        <a:t>公司管理人员</a:t>
                      </a:r>
                      <a:r>
                        <a:rPr lang="en-US" sz="1200" dirty="0">
                          <a:effectLst/>
                          <a:ea typeface="阿里巴巴普惠体" panose="00020600040101010101"/>
                        </a:rPr>
                        <a:t>code,</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42699" marR="42699" marT="19707" marB="19707" anchor="ctr"/>
                </a:tc>
              </a:tr>
            </a:tbl>
          </a:graphicData>
        </a:graphic>
      </p:graphicFrame>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商品分类表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itcast_goods_cats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1193535" y="1185904"/>
          <a:ext cx="7252230" cy="5495868"/>
        </p:xfrm>
        <a:graphic>
          <a:graphicData uri="http://schemas.openxmlformats.org/drawingml/2006/table">
            <a:tbl>
              <a:tblPr firstRow="1" firstCol="1" bandRow="1">
                <a:tableStyleId>{5C22544A-7EE6-4342-B048-85BDC9FD1C3A}</a:tableStyleId>
              </a:tblPr>
              <a:tblGrid>
                <a:gridCol w="3626115"/>
                <a:gridCol w="3626115"/>
              </a:tblGrid>
              <a:tr h="189189">
                <a:tc>
                  <a:txBody>
                    <a:bodyPr/>
                    <a:lstStyle/>
                    <a:p>
                      <a:pPr algn="ctr"/>
                      <a:r>
                        <a:rPr lang="zh-CN" sz="1200">
                          <a:effectLst/>
                          <a:ea typeface="阿里巴巴普惠体" panose="00020600040101010101"/>
                        </a:rPr>
                        <a:t>字段名</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pPr algn="ctr"/>
                      <a:r>
                        <a:rPr lang="zh-CN" sz="1200">
                          <a:effectLst/>
                          <a:ea typeface="阿里巴巴普惠体" panose="00020600040101010101"/>
                        </a:rPr>
                        <a:t>字段说明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品类</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parentId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父</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catName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分类名称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isShow</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是否显示</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isFloor</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是否显示楼层</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catSort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排序号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dataFlag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删除标志</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建立时间</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commissionRate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商品佣金比例</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simpleName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dirty="0">
                          <a:effectLst/>
                          <a:ea typeface="阿里巴巴普惠体" panose="00020600040101010101"/>
                        </a:rPr>
                        <a:t>简写名称</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seoTitle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dirty="0">
                          <a:effectLst/>
                          <a:ea typeface="阿里巴巴普惠体" panose="00020600040101010101"/>
                        </a:rPr>
                        <a:t>分类</a:t>
                      </a:r>
                      <a:r>
                        <a:rPr lang="en-US" sz="1200" dirty="0">
                          <a:effectLst/>
                          <a:ea typeface="阿里巴巴普惠体" panose="00020600040101010101"/>
                        </a:rPr>
                        <a:t>SEO</a:t>
                      </a:r>
                      <a:r>
                        <a:rPr lang="zh-CN" sz="1200" dirty="0">
                          <a:effectLst/>
                          <a:ea typeface="阿里巴巴普惠体" panose="00020600040101010101"/>
                        </a:rPr>
                        <a:t>标题</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seoKeywords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分类</a:t>
                      </a:r>
                      <a:r>
                        <a:rPr lang="en-US" sz="1200">
                          <a:effectLst/>
                          <a:ea typeface="阿里巴巴普惠体" panose="00020600040101010101"/>
                        </a:rPr>
                        <a:t>SEO</a:t>
                      </a:r>
                      <a:r>
                        <a:rPr lang="zh-CN" sz="1200">
                          <a:effectLst/>
                          <a:ea typeface="阿里巴巴普惠体" panose="00020600040101010101"/>
                        </a:rPr>
                        <a:t>关键字</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seoDes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分类</a:t>
                      </a:r>
                      <a:r>
                        <a:rPr lang="en-US" sz="1200">
                          <a:effectLst/>
                          <a:ea typeface="阿里巴巴普惠体" panose="00020600040101010101"/>
                        </a:rPr>
                        <a:t>SEO</a:t>
                      </a:r>
                      <a:r>
                        <a:rPr lang="zh-CN" sz="1200">
                          <a:effectLst/>
                          <a:ea typeface="阿里巴巴普惠体" panose="00020600040101010101"/>
                        </a:rPr>
                        <a:t>描述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catListTheme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商品分类列表风格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detailTheme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dirty="0">
                          <a:effectLst/>
                          <a:ea typeface="阿里巴巴普惠体" panose="00020600040101010101"/>
                        </a:rPr>
                        <a:t>商品详情风格</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mobileCatListTheme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移动端商品分类列表风格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mobileDetailTheme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移动端商品详情风格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wechatCatListTheme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微信端商品分类列表风格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wechatDetailTheme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a:effectLst/>
                          <a:ea typeface="阿里巴巴普惠体" panose="00020600040101010101"/>
                        </a:rPr>
                        <a:t>微信端商品详情风格</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r h="189189">
                <a:tc>
                  <a:txBody>
                    <a:bodyPr/>
                    <a:lstStyle/>
                    <a:p>
                      <a:r>
                        <a:rPr lang="en-US" sz="1200">
                          <a:effectLst/>
                          <a:ea typeface="阿里巴巴普惠体" panose="00020600040101010101"/>
                        </a:rPr>
                        <a:t>cat_level</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c>
                  <a:txBody>
                    <a:bodyPr/>
                    <a:lstStyle/>
                    <a:p>
                      <a:r>
                        <a:rPr lang="zh-CN" sz="1200" dirty="0">
                          <a:effectLst/>
                          <a:ea typeface="阿里巴巴普惠体" panose="00020600040101010101"/>
                        </a:rPr>
                        <a:t>分类级别，共</a:t>
                      </a:r>
                      <a:r>
                        <a:rPr lang="en-US" sz="1200" dirty="0">
                          <a:effectLst/>
                          <a:ea typeface="阿里巴巴普惠体" panose="00020600040101010101"/>
                        </a:rPr>
                        <a:t>3</a:t>
                      </a:r>
                      <a:r>
                        <a:rPr lang="zh-CN" sz="1200" dirty="0">
                          <a:effectLst/>
                          <a:ea typeface="阿里巴巴普惠体" panose="00020600040101010101"/>
                        </a:rPr>
                        <a:t>级</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85398" marR="85398" marT="39414" marB="39414" anchor="ctr"/>
                </a:tc>
              </a:tr>
            </a:tbl>
          </a:graphicData>
        </a:graphic>
      </p:graphicFrame>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615553"/>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组织结构表</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mn-cs"/>
              </a:rPr>
              <a:t>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mn-cs"/>
              </a:rPr>
              <a:t>itcast_org</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4" name="表格 3"/>
          <p:cNvGraphicFramePr>
            <a:graphicFrameLocks noGrp="1"/>
          </p:cNvGraphicFramePr>
          <p:nvPr/>
        </p:nvGraphicFramePr>
        <p:xfrm>
          <a:off x="827878" y="1721009"/>
          <a:ext cx="10515600" cy="3451860"/>
        </p:xfrm>
        <a:graphic>
          <a:graphicData uri="http://schemas.openxmlformats.org/drawingml/2006/table">
            <a:tbl>
              <a:tblPr firstRow="1" firstCol="1" bandRow="1">
                <a:tableStyleId>{5C22544A-7EE6-4342-B048-85BDC9FD1C3A}</a:tableStyleId>
              </a:tblPr>
              <a:tblGrid>
                <a:gridCol w="5257800"/>
                <a:gridCol w="5257800"/>
              </a:tblGrid>
              <a:tr h="0">
                <a:tc>
                  <a:txBody>
                    <a:bodyPr/>
                    <a:lstStyle/>
                    <a:p>
                      <a:pPr algn="ctr"/>
                      <a:r>
                        <a:rPr lang="zh-CN" sz="1200">
                          <a:effectLst/>
                          <a:ea typeface="阿里巴巴普惠体" panose="00020600040101010101"/>
                        </a:rPr>
                        <a:t>字段名</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zh-CN" sz="1200">
                          <a:effectLst/>
                          <a:ea typeface="阿里巴巴普惠体" panose="00020600040101010101"/>
                        </a:rPr>
                        <a:t>字段说明</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orgId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组织</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parentId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父</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orgName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组织名称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orgLevel</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组织级别</a:t>
                      </a:r>
                      <a:r>
                        <a:rPr lang="en-US" sz="1200">
                          <a:effectLst/>
                          <a:ea typeface="阿里巴巴普惠体" panose="00020600040101010101"/>
                        </a:rPr>
                        <a:t>1;</a:t>
                      </a:r>
                      <a:r>
                        <a:rPr lang="zh-CN" sz="1200">
                          <a:effectLst/>
                          <a:ea typeface="阿里巴巴普惠体" panose="00020600040101010101"/>
                        </a:rPr>
                        <a:t>总部及大区级部门</a:t>
                      </a:r>
                      <a:r>
                        <a:rPr lang="en-US" sz="1200">
                          <a:effectLst/>
                          <a:ea typeface="阿里巴巴普惠体" panose="00020600040101010101"/>
                        </a:rPr>
                        <a:t>;2</a:t>
                      </a:r>
                      <a:r>
                        <a:rPr lang="zh-CN" sz="1200">
                          <a:effectLst/>
                          <a:ea typeface="阿里巴巴普惠体" panose="00020600040101010101"/>
                        </a:rPr>
                        <a:t>：总部下属的各个部门及基部门</a:t>
                      </a:r>
                      <a:r>
                        <a:rPr lang="en-US" sz="1200">
                          <a:effectLst/>
                          <a:ea typeface="阿里巴巴普惠体" panose="00020600040101010101"/>
                        </a:rPr>
                        <a:t>;3:</a:t>
                      </a:r>
                      <a:r>
                        <a:rPr lang="zh-CN" sz="1200">
                          <a:effectLst/>
                          <a:ea typeface="阿里巴巴普惠体" panose="00020600040101010101"/>
                        </a:rPr>
                        <a:t>具体工作部门</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managerCode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主管工号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isdelete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删除标志</a:t>
                      </a:r>
                      <a:r>
                        <a:rPr lang="en-US" sz="1200">
                          <a:effectLst/>
                          <a:ea typeface="阿里巴巴普惠体" panose="00020600040101010101"/>
                        </a:rPr>
                        <a:t>,1:</a:t>
                      </a:r>
                      <a:r>
                        <a:rPr lang="zh-CN" sz="1200">
                          <a:effectLst/>
                          <a:ea typeface="阿里巴巴普惠体" panose="00020600040101010101"/>
                        </a:rPr>
                        <a:t>删除</a:t>
                      </a:r>
                      <a:r>
                        <a:rPr lang="en-US" sz="1200">
                          <a:effectLst/>
                          <a:ea typeface="阿里巴巴普惠体" panose="00020600040101010101"/>
                        </a:rPr>
                        <a:t>;0:</a:t>
                      </a:r>
                      <a:r>
                        <a:rPr lang="zh-CN" sz="1200">
                          <a:effectLst/>
                          <a:ea typeface="阿里巴巴普惠体" panose="00020600040101010101"/>
                        </a:rPr>
                        <a:t>有效</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创建时间</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updateTime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最后修改时间</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isShow</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是否显示</a:t>
                      </a:r>
                      <a:r>
                        <a:rPr lang="en-US" sz="1200">
                          <a:effectLst/>
                          <a:ea typeface="阿里巴巴普惠体" panose="00020600040101010101"/>
                        </a:rPr>
                        <a:t>,0:</a:t>
                      </a:r>
                      <a:r>
                        <a:rPr lang="zh-CN" sz="1200">
                          <a:effectLst/>
                          <a:ea typeface="阿里巴巴普惠体" panose="00020600040101010101"/>
                        </a:rPr>
                        <a:t>是</a:t>
                      </a:r>
                      <a:r>
                        <a:rPr lang="en-US" sz="1200">
                          <a:effectLst/>
                          <a:ea typeface="阿里巴巴普惠体" panose="00020600040101010101"/>
                        </a:rPr>
                        <a:t>;1:</a:t>
                      </a:r>
                      <a:r>
                        <a:rPr lang="zh-CN" sz="1200">
                          <a:effectLst/>
                          <a:ea typeface="阿里巴巴普惠体" panose="00020600040101010101"/>
                        </a:rPr>
                        <a:t>否</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orgType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dirty="0">
                          <a:effectLst/>
                          <a:ea typeface="阿里巴巴普惠体" panose="00020600040101010101"/>
                        </a:rPr>
                        <a:t>组织类型</a:t>
                      </a:r>
                      <a:r>
                        <a:rPr lang="en-US" sz="1200" dirty="0">
                          <a:effectLst/>
                          <a:ea typeface="阿里巴巴普惠体" panose="00020600040101010101"/>
                        </a:rPr>
                        <a:t>,0:</a:t>
                      </a:r>
                      <a:r>
                        <a:rPr lang="zh-CN" sz="1200" dirty="0">
                          <a:effectLst/>
                          <a:ea typeface="阿里巴巴普惠体" panose="00020600040101010101"/>
                        </a:rPr>
                        <a:t>总裁办</a:t>
                      </a:r>
                      <a:r>
                        <a:rPr lang="en-US" sz="1200" dirty="0">
                          <a:effectLst/>
                          <a:ea typeface="阿里巴巴普惠体" panose="00020600040101010101"/>
                        </a:rPr>
                        <a:t>;1:</a:t>
                      </a:r>
                      <a:r>
                        <a:rPr lang="zh-CN" sz="1200" dirty="0">
                          <a:effectLst/>
                          <a:ea typeface="阿里巴巴普惠体" panose="00020600040101010101"/>
                        </a:rPr>
                        <a:t>研发</a:t>
                      </a:r>
                      <a:r>
                        <a:rPr lang="en-US" sz="1200" dirty="0">
                          <a:effectLst/>
                          <a:ea typeface="阿里巴巴普惠体" panose="00020600040101010101"/>
                        </a:rPr>
                        <a:t>;2:</a:t>
                      </a:r>
                      <a:r>
                        <a:rPr lang="zh-CN" sz="1200" dirty="0">
                          <a:effectLst/>
                          <a:ea typeface="阿里巴巴普惠体" panose="00020600040101010101"/>
                        </a:rPr>
                        <a:t>销售</a:t>
                      </a:r>
                      <a:r>
                        <a:rPr lang="en-US" sz="1200" dirty="0">
                          <a:effectLst/>
                          <a:ea typeface="阿里巴巴普惠体" panose="00020600040101010101"/>
                        </a:rPr>
                        <a:t>;3:</a:t>
                      </a:r>
                      <a:r>
                        <a:rPr lang="zh-CN" sz="1200" dirty="0">
                          <a:effectLst/>
                          <a:ea typeface="阿里巴巴普惠体" panose="00020600040101010101"/>
                        </a:rPr>
                        <a:t>运营</a:t>
                      </a:r>
                      <a:r>
                        <a:rPr lang="en-US" sz="1200" dirty="0">
                          <a:effectLst/>
                          <a:ea typeface="阿里巴巴普惠体" panose="00020600040101010101"/>
                        </a:rPr>
                        <a:t>;4:</a:t>
                      </a:r>
                      <a:r>
                        <a:rPr lang="zh-CN" sz="1200" dirty="0">
                          <a:effectLst/>
                          <a:ea typeface="阿里巴巴普惠体" panose="00020600040101010101"/>
                        </a:rPr>
                        <a:t>产品</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bl>
          </a:graphicData>
        </a:graphic>
      </p:graphicFrame>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了解项目背景</a:t>
            </a:r>
            <a:endParaRPr lang="zh-CN" altLang="en-US" dirty="0"/>
          </a:p>
          <a:p>
            <a:r>
              <a:rPr lang="zh-CN" dirty="0"/>
              <a:t>了解做这个案例会用到的技术</a:t>
            </a:r>
            <a:endParaRPr lang="zh-CN" dirty="0"/>
          </a:p>
          <a:p>
            <a:pPr lvl="1"/>
            <a:r>
              <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mysql</a:t>
            </a:r>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hive</a:t>
            </a:r>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zeppelin</a:t>
            </a:r>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sqoop</a:t>
            </a:r>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finebi</a:t>
            </a:r>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项目业务背景</a:t>
            </a: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订单退货表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itcast_order_refunds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827878" y="1645920"/>
          <a:ext cx="10515600" cy="386334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algn="ct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zh-CN" sz="1200">
                          <a:effectLst/>
                          <a:ea typeface="阿里巴巴普惠体" panose="00020600040101010101"/>
                        </a:rPr>
                        <a:t>自增</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orderId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订单</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goodsId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商品</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接收退款用户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refundReson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用户申请退款原因</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refundOtherReson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用户申请退款原因</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backMoney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退款金额</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refundTradeNo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varchar(100)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退款流水号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refundRemark</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varchar(500)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退款备注</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退款时间</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shopRejectReason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店铺不同意退款原因</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退款状态</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dirty="0">
                          <a:effectLst/>
                          <a:ea typeface="阿里巴巴普惠体" panose="00020600040101010101"/>
                        </a:rPr>
                        <a:t>用户申请退款时间</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bl>
          </a:graphicData>
        </a:graphic>
      </p:graphicFrame>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36933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订单退货表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itcast_order_refunds</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827878" y="1645920"/>
          <a:ext cx="10515600" cy="386334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algn="ct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zh-CN" sz="1200">
                          <a:effectLst/>
                          <a:ea typeface="阿里巴巴普惠体" panose="00020600040101010101"/>
                        </a:rPr>
                        <a:t>自增</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orderId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订单</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goodsId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商品</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接收退款用户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refundReson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用户申请退款原因</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refundOtherReson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用户申请退款原因</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backMoney</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decimal(11,2)</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退款金额</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refundTradeNo</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varchar(100)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退款流水号</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refundRemark</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varchar(500)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退款备注</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退款时间</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shopRejectReason</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店铺不同意退款原因</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refundStatus</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退款状态</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createTime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dirty="0">
                          <a:effectLst/>
                          <a:ea typeface="阿里巴巴普惠体" panose="00020600040101010101"/>
                        </a:rPr>
                        <a:t>用户申请退款时间</a:t>
                      </a:r>
                      <a:endParaRPr lang="zh-CN" sz="1200" dirty="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bl>
          </a:graphicData>
        </a:graphic>
      </p:graphicFrame>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816572"/>
            <a:ext cx="6097656" cy="615553"/>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用户表</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mn-cs"/>
              </a:rPr>
              <a:t>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mn-cs"/>
              </a:rPr>
              <a:t>itcast_users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7" name="表格 6"/>
          <p:cNvGraphicFramePr>
            <a:graphicFrameLocks noGrp="1"/>
          </p:cNvGraphicFramePr>
          <p:nvPr/>
        </p:nvGraphicFramePr>
        <p:xfrm>
          <a:off x="926132" y="1152017"/>
          <a:ext cx="7779717" cy="5601206"/>
        </p:xfrm>
        <a:graphic>
          <a:graphicData uri="http://schemas.openxmlformats.org/drawingml/2006/table">
            <a:tbl>
              <a:tblPr firstRow="1" firstCol="1" bandRow="1">
                <a:tableStyleId>{5C22544A-7EE6-4342-B048-85BDC9FD1C3A}</a:tableStyleId>
              </a:tblPr>
              <a:tblGrid>
                <a:gridCol w="2593239"/>
                <a:gridCol w="2593239"/>
                <a:gridCol w="2593239"/>
              </a:tblGrid>
              <a:tr h="215431">
                <a:tc>
                  <a:txBody>
                    <a:bodyPr/>
                    <a:lstStyle/>
                    <a:p>
                      <a:pPr algn="ctr"/>
                      <a:r>
                        <a:rPr lang="en-US" sz="900">
                          <a:effectLst/>
                        </a:rPr>
                        <a:t>userId</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pPr algn="ctr"/>
                      <a:r>
                        <a:rPr lang="en-US" sz="900">
                          <a:effectLst/>
                        </a:rPr>
                        <a:t>int(11)</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pPr algn="ctr"/>
                      <a:r>
                        <a:rPr lang="zh-CN" sz="900">
                          <a:effectLst/>
                        </a:rPr>
                        <a:t>用户</a:t>
                      </a:r>
                      <a:r>
                        <a:rPr lang="en-US" sz="900">
                          <a:effectLst/>
                        </a:rPr>
                        <a:t>id</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loginName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varchar(20)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登录名</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loginSecret</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int(11)</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登录凭证</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loginPwd</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varchar(50)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登录密码</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userType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用户类型</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userSex</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用户性别</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userName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varchar(100)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用户名</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trueName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varchar(100)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真实姓名</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brithday</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date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生日</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userPhoto</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varchar(200)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用户头像</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userQQ</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varchar(20)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a:t>
                      </a:r>
                      <a:r>
                        <a:rPr lang="en-US" sz="900">
                          <a:effectLst/>
                        </a:rPr>
                        <a:t>QQ</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userPhone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char(11)</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用户手机号</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userEmail</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varchar(50)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邮箱</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userScore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int(11)</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积分</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userTotalScore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int(11)</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总积分</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lastIP</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varchar(16)</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最后一次登录</a:t>
                      </a:r>
                      <a:r>
                        <a:rPr lang="en-US" sz="900">
                          <a:effectLst/>
                        </a:rPr>
                        <a:t>IP</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lastTime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datetime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最后一次登录时间</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userFrom</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注册渠道</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userMoney</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decimal(11,2)</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用户余额</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lockMoney</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decimal(11,2)</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锁定余额</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userStatus</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用户状态</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dataFlag</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数据状态</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createTime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datetime</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dirty="0">
                          <a:effectLst/>
                        </a:rPr>
                        <a:t>创建时间</a:t>
                      </a:r>
                      <a:endParaRPr lang="zh-CN" sz="9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payPwd</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varchar(100)</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支付密码</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rechargeMoney</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decimal(11,2)</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a:effectLst/>
                        </a:rPr>
                        <a:t>重置金额</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r h="215431">
                <a:tc>
                  <a:txBody>
                    <a:bodyPr/>
                    <a:lstStyle/>
                    <a:p>
                      <a:r>
                        <a:rPr lang="en-US" sz="900">
                          <a:effectLst/>
                        </a:rPr>
                        <a:t>isInform</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en-US" sz="900">
                          <a:effectLst/>
                        </a:rPr>
                        <a:t>tinyint(4)</a:t>
                      </a:r>
                      <a:endParaRPr lang="zh-CN" sz="90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c>
                  <a:txBody>
                    <a:bodyPr/>
                    <a:lstStyle/>
                    <a:p>
                      <a:r>
                        <a:rPr lang="zh-CN" sz="900" dirty="0">
                          <a:effectLst/>
                        </a:rPr>
                        <a:t>是否接收通知</a:t>
                      </a:r>
                      <a:endParaRPr lang="zh-CN" sz="9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75544" marR="75544" marT="34866" marB="34866" anchor="ctr"/>
                </a:tc>
              </a:tr>
            </a:tbl>
          </a:graphicData>
        </a:graphic>
      </p:graphicFrame>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761379"/>
            <a:ext cx="6097656" cy="892552"/>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用户收货地址表</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mn-cs"/>
              </a:rPr>
              <a:t>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mn-cs"/>
              </a:rPr>
              <a:t>itcast_user_address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838200" y="1454309"/>
          <a:ext cx="10515600" cy="301752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algn="ctr"/>
                      <a:r>
                        <a:rPr lang="en-US" sz="1050">
                          <a:effectLst/>
                        </a:rPr>
                        <a:t>addressId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pPr algn="ctr"/>
                      <a:r>
                        <a:rPr lang="en-US" sz="1050">
                          <a:effectLst/>
                        </a:rPr>
                        <a:t>int(11)</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pPr algn="ctr"/>
                      <a:r>
                        <a:rPr lang="zh-CN" sz="1050">
                          <a:effectLst/>
                        </a:rPr>
                        <a:t>地址</a:t>
                      </a:r>
                      <a:r>
                        <a:rPr lang="en-US" sz="1050">
                          <a:effectLst/>
                        </a:rPr>
                        <a:t>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userId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int(11)</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用户</a:t>
                      </a:r>
                      <a:r>
                        <a:rPr lang="en-US" sz="1050">
                          <a:effectLst/>
                        </a:rPr>
                        <a:t>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userName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varchar(50)</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用户名</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otherName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varchar(50)</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地址类型</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userPhone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varchar(20)</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用户联系方式</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areaIdPath</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varchar(255)</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地址</a:t>
                      </a:r>
                      <a:r>
                        <a:rPr lang="en-US" sz="1050">
                          <a:effectLst/>
                        </a:rPr>
                        <a:t>id</a:t>
                      </a:r>
                      <a:r>
                        <a:rPr lang="zh-CN" sz="1050">
                          <a:effectLst/>
                        </a:rPr>
                        <a:t>路径</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areaId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int(11)</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区域</a:t>
                      </a:r>
                      <a:r>
                        <a:rPr lang="en-US" sz="1050">
                          <a:effectLst/>
                        </a:rPr>
                        <a:t>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userAddress</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varchar(255)</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用户地址</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isDefault</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tinyint(4)</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是否默认地址</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dataFlag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tinyint(4)</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数据状态</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0">
                <a:tc>
                  <a:txBody>
                    <a:bodyPr/>
                    <a:lstStyle/>
                    <a:p>
                      <a:r>
                        <a:rPr lang="en-US" sz="1050">
                          <a:effectLst/>
                        </a:rPr>
                        <a:t>createTime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datetime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dirty="0">
                          <a:effectLst/>
                        </a:rPr>
                        <a:t>创建时间</a:t>
                      </a:r>
                      <a:endParaRPr lang="zh-CN" sz="105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业务系统表结构介绍</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8" name="文本框 7"/>
          <p:cNvSpPr txBox="1"/>
          <p:nvPr/>
        </p:nvSpPr>
        <p:spPr>
          <a:xfrm>
            <a:off x="-689291" y="761379"/>
            <a:ext cx="6097656" cy="615553"/>
          </a:xfrm>
          <a:prstGeom prst="rect">
            <a:avLst/>
          </a:prstGeom>
          <a:noFill/>
        </p:spPr>
        <p:txBody>
          <a:bodyPr wrap="square">
            <a:spAutoFit/>
          </a:bodyPr>
          <a:lstStyle/>
          <a:p>
            <a:pPr marL="1657350" marR="0" lvl="3" indent="-285750" algn="l" defTabSz="914400" rtl="0" eaLnBrk="1" fontAlgn="auto" latinLnBrk="0" hangingPunct="1">
              <a:lnSpc>
                <a:spcPct val="100000"/>
              </a:lnSpc>
              <a:spcBef>
                <a:spcPts val="0"/>
              </a:spcBef>
              <a:spcAft>
                <a:spcPts val="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支付方式表 </a:t>
            </a:r>
            <a:r>
              <a:rPr kumimoji="0" lang="en-US" altLang="zh-CN" sz="1800" b="1" i="0" u="none" strike="noStrike" kern="1200" cap="none" spc="0" normalizeH="0" baseline="0" noProof="0" dirty="0" err="1">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itcast_payments</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cs typeface="+mn-cs"/>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宋体" panose="02010600030101010101" pitchFamily="2"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graphicFrame>
        <p:nvGraphicFramePr>
          <p:cNvPr id="2" name="表格 1"/>
          <p:cNvGraphicFramePr>
            <a:graphicFrameLocks noGrp="1"/>
          </p:cNvGraphicFramePr>
          <p:nvPr/>
        </p:nvGraphicFramePr>
        <p:xfrm>
          <a:off x="619125" y="1566704"/>
          <a:ext cx="10515600" cy="2674620"/>
        </p:xfrm>
        <a:graphic>
          <a:graphicData uri="http://schemas.openxmlformats.org/drawingml/2006/table">
            <a:tbl>
              <a:tblPr firstRow="1" firstCol="1" bandRow="1">
                <a:tableStyleId>{5C22544A-7EE6-4342-B048-85BDC9FD1C3A}</a:tableStyleId>
              </a:tblPr>
              <a:tblGrid>
                <a:gridCol w="3505200"/>
                <a:gridCol w="3505200"/>
                <a:gridCol w="3505200"/>
              </a:tblGrid>
              <a:tr h="0">
                <a:tc>
                  <a:txBody>
                    <a:bodyPr/>
                    <a:lstStyle/>
                    <a:p>
                      <a:pPr algn="ct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pPr algn="ctr"/>
                      <a:r>
                        <a:rPr lang="zh-CN" sz="1200">
                          <a:effectLst/>
                          <a:ea typeface="阿里巴巴普惠体" panose="00020600040101010101"/>
                        </a:rPr>
                        <a:t>唯一</a:t>
                      </a:r>
                      <a:r>
                        <a:rPr lang="en-US" sz="1200">
                          <a:effectLst/>
                          <a:ea typeface="阿里巴巴普惠体" panose="00020600040101010101"/>
                        </a:rPr>
                        <a:t>id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payCode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支付类型码</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payName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varchar(255)</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支付类型名称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payDesc</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text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描述</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payOrder</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int(11)</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显示顺序</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payConfig</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text</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配置</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enabled</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是否启用</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isOnline</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tinyint(4)</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zh-CN" sz="1200">
                          <a:effectLst/>
                          <a:ea typeface="阿里巴巴普惠体" panose="00020600040101010101"/>
                        </a:rPr>
                        <a:t>是否在线</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r>
              <a:tr h="0">
                <a:tc>
                  <a:txBody>
                    <a:bodyPr/>
                    <a:lstStyle/>
                    <a:p>
                      <a:r>
                        <a:rPr lang="en-US" sz="1200">
                          <a:effectLst/>
                          <a:ea typeface="阿里巴巴普惠体" panose="00020600040101010101"/>
                        </a:rPr>
                        <a:t>payFor</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r>
                        <a:rPr lang="en-US" sz="1200">
                          <a:effectLst/>
                          <a:ea typeface="阿里巴巴普惠体" panose="00020600040101010101"/>
                        </a:rPr>
                        <a:t>varchar(100)</a:t>
                      </a:r>
                      <a:endParaRPr lang="zh-CN" sz="1200">
                        <a:effectLst/>
                        <a:latin typeface="微软雅黑 Light" panose="020B0502040204020203" pitchFamily="34" charset="-122"/>
                        <a:ea typeface="阿里巴巴普惠体" panose="00020600040101010101"/>
                        <a:cs typeface="Times New Roman" panose="02020603050405020304" pitchFamily="18" charset="0"/>
                      </a:endParaRPr>
                    </a:p>
                  </a:txBody>
                  <a:tcPr marL="123825" marR="123825" marT="57150" marB="57150" anchor="ctr"/>
                </a:tc>
                <a:tc>
                  <a:txBody>
                    <a:bodyPr/>
                    <a:lstStyle/>
                    <a:p>
                      <a:endParaRPr lang="zh-CN" sz="1200" dirty="0">
                        <a:effectLst/>
                        <a:latin typeface="Times New Roman" panose="02020603050405020304" pitchFamily="18" charset="0"/>
                        <a:ea typeface="阿里巴巴普惠体" panose="00020600040101010101"/>
                      </a:endParaRPr>
                    </a:p>
                  </a:txBody>
                  <a:tcPr marL="123825" marR="123825" marT="57150" marB="57150" anchor="ctr"/>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项目数据表解析</a:t>
            </a:r>
            <a:r>
              <a:rPr kumimoji="1" lang="en-US" altLang="zh-CN" dirty="0"/>
              <a:t>-</a:t>
            </a:r>
            <a:r>
              <a:rPr kumimoji="1" lang="zh-CN" altLang="en-US" dirty="0"/>
              <a:t>表结构关系</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r>
              <a:rPr kumimoji="0" lang="en-US" altLang="zh-CN" sz="1800" b="1" i="0" u="none" strike="noStrike" kern="1200" cap="none" spc="0" normalizeH="0" baseline="0" noProof="0" dirty="0">
                <a:ln>
                  <a:noFill/>
                </a:ln>
                <a:solidFill>
                  <a:prstClr val="black">
                    <a:lumMod val="85000"/>
                    <a:lumOff val="15000"/>
                  </a:prstClr>
                </a:solidFill>
                <a:effectLst/>
                <a:uLnTx/>
                <a:uFillTx/>
                <a:ea typeface="Alibaba PuHuiTi R" pitchFamily="18" charset="-122"/>
              </a:rPr>
              <a:t> </a:t>
            </a: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5" name="Rectangle 1"/>
          <p:cNvSpPr>
            <a:spLocks noChangeArrowheads="1"/>
          </p:cNvSpPr>
          <p:nvPr/>
        </p:nvSpPr>
        <p:spPr bwMode="auto">
          <a:xfrm>
            <a:off x="4527550" y="1825625"/>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p:txBody>
      </p:sp>
      <p:pic>
        <p:nvPicPr>
          <p:cNvPr id="6" name="图片 5"/>
          <p:cNvPicPr>
            <a:picLocks noChangeAspect="1"/>
          </p:cNvPicPr>
          <p:nvPr/>
        </p:nvPicPr>
        <p:blipFill>
          <a:blip r:embed="rId1"/>
          <a:stretch>
            <a:fillRect/>
          </a:stretch>
        </p:blipFill>
        <p:spPr>
          <a:xfrm>
            <a:off x="323850" y="761379"/>
            <a:ext cx="12192000" cy="5616366"/>
          </a:xfrm>
          <a:prstGeom prst="rect">
            <a:avLst/>
          </a:prstGeom>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项目环境初始化</a:t>
            </a:r>
            <a:r>
              <a:rPr kumimoji="1" lang="en-US" altLang="zh-CN" dirty="0"/>
              <a:t>-</a:t>
            </a:r>
            <a:r>
              <a:rPr kumimoji="1" lang="zh-CN" altLang="en-US" dirty="0"/>
              <a:t>导入</a:t>
            </a:r>
            <a:r>
              <a:rPr kumimoji="1" lang="en-US" altLang="zh-CN" dirty="0" err="1"/>
              <a:t>mysql</a:t>
            </a:r>
            <a:r>
              <a:rPr kumimoji="1" lang="zh-CN" altLang="en-US" dirty="0"/>
              <a:t>业务数据</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26" name="文本框 25"/>
          <p:cNvSpPr txBox="1"/>
          <p:nvPr/>
        </p:nvSpPr>
        <p:spPr>
          <a:xfrm>
            <a:off x="731522" y="1388113"/>
            <a:ext cx="11586677" cy="861774"/>
          </a:xfrm>
          <a:prstGeom prst="rect">
            <a:avLst/>
          </a:prstGeom>
          <a:solidFill>
            <a:srgbClr val="FFFFE4"/>
          </a:solidFill>
          <a:ln>
            <a:solidFill>
              <a:schemeClr val="tx1"/>
            </a:solidFill>
          </a:ln>
        </p:spPr>
        <p:txBody>
          <a:bodyPr wrap="square">
            <a:spAutoFit/>
          </a:bodyPr>
          <a:lstStyle/>
          <a:p>
            <a:r>
              <a:rPr lang="en-US" altLang="zh-CN" sz="1600" dirty="0" err="1">
                <a:effectLst/>
                <a:latin typeface="微软雅黑" panose="020B0503020204020204" pitchFamily="34" charset="-122"/>
                <a:ea typeface="微软雅黑 Light" panose="020B0502040204020203" pitchFamily="34" charset="-122"/>
                <a:cs typeface="Times New Roman" panose="02020603050405020304" pitchFamily="18" charset="0"/>
              </a:rPr>
              <a:t>mysql</a:t>
            </a:r>
            <a:r>
              <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rPr>
              <a:t> -</a:t>
            </a:r>
            <a:r>
              <a:rPr lang="en-US" altLang="zh-CN" sz="1600" dirty="0" err="1">
                <a:effectLst/>
                <a:latin typeface="微软雅黑" panose="020B0503020204020204" pitchFamily="34" charset="-122"/>
                <a:ea typeface="微软雅黑 Light" panose="020B0502040204020203" pitchFamily="34" charset="-122"/>
                <a:cs typeface="Times New Roman" panose="02020603050405020304" pitchFamily="18" charset="0"/>
              </a:rPr>
              <a:t>uroot</a:t>
            </a:r>
            <a:r>
              <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rPr>
              <a:t> –p</a:t>
            </a:r>
            <a:endParaRPr lang="en-US" altLang="zh-CN" sz="1600" dirty="0">
              <a:effectLst/>
              <a:latin typeface="微软雅黑" panose="020B0503020204020204" pitchFamily="34" charset="-122"/>
              <a:ea typeface="微软雅黑 Light" panose="020B0502040204020203" pitchFamily="34" charset="-122"/>
              <a:cs typeface="Times New Roman" panose="02020603050405020304" pitchFamily="18" charset="0"/>
            </a:endParaRPr>
          </a:p>
          <a:p>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effectLst/>
                <a:latin typeface="微软雅黑" panose="020B0503020204020204" pitchFamily="34" charset="-122"/>
                <a:cs typeface="Times New Roman" panose="02020603050405020304" pitchFamily="18" charset="0"/>
              </a:rPr>
              <a:t>mysql</a:t>
            </a:r>
            <a:r>
              <a:rPr lang="en-US" altLang="zh-CN" sz="1600" dirty="0">
                <a:effectLst/>
                <a:latin typeface="微软雅黑" panose="020B0503020204020204" pitchFamily="34" charset="-122"/>
                <a:cs typeface="Times New Roman" panose="02020603050405020304" pitchFamily="18" charset="0"/>
              </a:rPr>
              <a:t>&gt;source /export/data/</a:t>
            </a:r>
            <a:r>
              <a:rPr lang="en-US" altLang="zh-CN" sz="1600" dirty="0" err="1">
                <a:effectLst/>
                <a:latin typeface="微软雅黑" panose="020B0503020204020204" pitchFamily="34" charset="-122"/>
                <a:cs typeface="Times New Roman" panose="02020603050405020304" pitchFamily="18" charset="0"/>
              </a:rPr>
              <a:t>hivedatas</a:t>
            </a:r>
            <a:r>
              <a:rPr lang="en-US" altLang="zh-CN" sz="1600" dirty="0">
                <a:effectLst/>
                <a:latin typeface="微软雅黑" panose="020B0503020204020204" pitchFamily="34" charset="-122"/>
                <a:cs typeface="Times New Roman" panose="02020603050405020304" pitchFamily="18" charset="0"/>
              </a:rPr>
              <a:t>/10tables.sql</a:t>
            </a:r>
            <a:r>
              <a:rPr lang="en-US" altLang="zh-CN" sz="1800" dirty="0">
                <a:effectLst/>
                <a:latin typeface="微软雅黑" panose="020B0503020204020204" pitchFamily="34" charset="-122"/>
                <a:cs typeface="Times New Roman" panose="02020603050405020304" pitchFamily="18" charset="0"/>
              </a:rPr>
              <a:t>;</a:t>
            </a:r>
            <a:endPar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阿里巴巴普惠体" panose="00020600040101010101"/>
              <a:cs typeface="+mn-cs"/>
            </a:endParaRPr>
          </a:p>
        </p:txBody>
      </p:sp>
      <p:sp>
        <p:nvSpPr>
          <p:cNvPr id="10" name="文本框 9"/>
          <p:cNvSpPr txBox="1"/>
          <p:nvPr/>
        </p:nvSpPr>
        <p:spPr>
          <a:xfrm>
            <a:off x="731522" y="905469"/>
            <a:ext cx="10523528"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360"/>
              </a:spcBef>
              <a:spcAft>
                <a:spcPts val="36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将资料中的</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10tables.sql</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文件上传到</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linux</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，登录</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mysql</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使用</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source</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命令执行该</a:t>
            </a:r>
            <a:r>
              <a:rPr kumimoji="0" lang="en-US" altLang="zh-CN" sz="1600" b="0" i="0" u="none" strike="noStrike" kern="1200" cap="none" spc="0" normalizeH="0" baseline="0" noProof="0" dirty="0" err="1">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sql</a:t>
            </a:r>
            <a:r>
              <a:rPr kumimoji="0" lang="zh-CN" altLang="en-US"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文件创建数据库和表</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sp>
        <p:nvSpPr>
          <p:cNvPr id="11" name="文本框 10"/>
          <p:cNvSpPr txBox="1"/>
          <p:nvPr/>
        </p:nvSpPr>
        <p:spPr>
          <a:xfrm>
            <a:off x="731522" y="2393977"/>
            <a:ext cx="6162674" cy="4278094"/>
          </a:xfrm>
          <a:prstGeom prst="rect">
            <a:avLst/>
          </a:prstGeom>
          <a:solidFill>
            <a:srgbClr val="FFFFE4"/>
          </a:solidFill>
          <a:ln>
            <a:solidFill>
              <a:schemeClr val="tx1"/>
            </a:solidFill>
          </a:ln>
        </p:spPr>
        <p:txBody>
          <a:bodyPr wrap="square">
            <a:spAutoFit/>
          </a:bodyPr>
          <a:lstStyle/>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use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itcast_shop</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changed</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&gt;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show tables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Tables_in_itcast_shop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itcast_goods_cats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itcast_order_goods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itcast_order_refunds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itcast_org</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itcast_payments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itcast_shops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itcast_user_address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itcast_users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项目环境初始化</a:t>
            </a:r>
            <a:r>
              <a:rPr kumimoji="1" lang="en-US" altLang="zh-CN" dirty="0"/>
              <a:t>-Hive</a:t>
            </a:r>
            <a:r>
              <a:rPr kumimoji="1" lang="zh-CN" altLang="en-US" dirty="0"/>
              <a:t>创建分层数据库和表</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0" name="文本框 9"/>
          <p:cNvSpPr txBox="1"/>
          <p:nvPr/>
        </p:nvSpPr>
        <p:spPr>
          <a:xfrm>
            <a:off x="731522" y="905469"/>
            <a:ext cx="10523528" cy="369332"/>
          </a:xfrm>
          <a:prstGeom prst="rect">
            <a:avLst/>
          </a:prstGeom>
          <a:noFill/>
        </p:spPr>
        <p:txBody>
          <a:bodyPr wrap="square">
            <a:spAutoFit/>
          </a:bodyPr>
          <a:lstStyle/>
          <a:p>
            <a:pPr marL="285750" lvl="3" indent="-285750">
              <a:spcBef>
                <a:spcPts val="360"/>
              </a:spcBef>
              <a:spcAft>
                <a:spcPts val="360"/>
              </a:spcAft>
              <a:buSzPts val="1400"/>
              <a:buFont typeface="Wingdings" panose="05000000000000000000" pitchFamily="2" charset="2"/>
              <a:buChar char="l"/>
              <a:defRPr/>
            </a:pPr>
            <a:r>
              <a:rPr lang="zh-CN" altLang="zh-CN" b="1" dirty="0">
                <a:latin typeface="微软雅黑" panose="020B0503020204020204" pitchFamily="34" charset="-122"/>
                <a:ea typeface="阿里巴巴普惠体" panose="00020600040101010101"/>
              </a:rPr>
              <a:t>分库存放规则</a:t>
            </a:r>
            <a:endParaRPr lang="zh-CN" altLang="zh-CN" b="1" dirty="0">
              <a:latin typeface="微软雅黑" panose="020B0503020204020204" pitchFamily="34" charset="-122"/>
              <a:ea typeface="阿里巴巴普惠体" panose="00020600040101010101"/>
            </a:endParaRPr>
          </a:p>
        </p:txBody>
      </p:sp>
      <p:sp>
        <p:nvSpPr>
          <p:cNvPr id="8" name="文本框 7"/>
          <p:cNvSpPr txBox="1"/>
          <p:nvPr/>
        </p:nvSpPr>
        <p:spPr>
          <a:xfrm>
            <a:off x="1066800" y="1474822"/>
            <a:ext cx="6096000" cy="2800767"/>
          </a:xfrm>
          <a:prstGeom prst="rect">
            <a:avLst/>
          </a:prstGeom>
          <a:noFill/>
        </p:spPr>
        <p:txBody>
          <a:bodyPr wrap="square">
            <a:spAutoFit/>
          </a:bodyPr>
          <a:lstStyle/>
          <a:p>
            <a:pPr marL="285750" lvl="0" indent="-285750">
              <a:buFont typeface="Wingdings" panose="05000000000000000000" pitchFamily="2" charset="2"/>
              <a:buChar char="Ø"/>
            </a:pPr>
            <a:r>
              <a:rPr lang="zh-CN" altLang="zh-CN" sz="16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层级结构</a:t>
            </a:r>
            <a:endParaRPr lang="zh-CN" altLang="zh-CN" sz="16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a:t>
            </a:r>
            <a:r>
              <a:rPr lang="en-US" altLang="zh-CN" sz="1600" dirty="0" err="1">
                <a:effectLst/>
                <a:latin typeface="微软雅黑" panose="020B0503020204020204" pitchFamily="34" charset="-122"/>
                <a:ea typeface="阿里巴巴普惠体" panose="00020600040101010101"/>
                <a:cs typeface="Times New Roman" panose="02020603050405020304" pitchFamily="18" charset="0"/>
              </a:rPr>
              <a:t>ods</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层</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a:t>
            </a:r>
            <a:r>
              <a:rPr lang="en-US" altLang="zh-CN" sz="1600" dirty="0" err="1">
                <a:effectLst/>
                <a:latin typeface="微软雅黑" panose="020B0503020204020204" pitchFamily="34" charset="-122"/>
                <a:ea typeface="阿里巴巴普惠体" panose="00020600040101010101"/>
                <a:cs typeface="Times New Roman" panose="02020603050405020304" pitchFamily="18" charset="0"/>
              </a:rPr>
              <a:t>dw</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层</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app</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层</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pPr marL="285750" indent="-285750">
              <a:buFont typeface="Wingdings" panose="05000000000000000000" pitchFamily="2" charset="2"/>
              <a:buChar char="Ø"/>
            </a:pPr>
            <a:r>
              <a:rPr lang="zh-CN" altLang="zh-CN" sz="1600" dirty="0">
                <a:solidFill>
                  <a:srgbClr val="FF0000"/>
                </a:solidFill>
                <a:latin typeface="微软雅黑 Light" panose="020B0502040204020203" pitchFamily="34" charset="-122"/>
                <a:ea typeface="微软雅黑 Light" panose="020B0502040204020203" pitchFamily="34" charset="-122"/>
                <a:cs typeface="Times New Roman" panose="02020603050405020304" pitchFamily="18" charset="0"/>
              </a:rPr>
              <a:t>命名规则</a:t>
            </a:r>
            <a:endParaRPr lang="zh-CN" altLang="zh-CN" sz="1600" dirty="0">
              <a:solidFill>
                <a:srgbClr val="FF0000"/>
              </a:solidFill>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a:t>
            </a:r>
            <a:r>
              <a:rPr lang="en-US" altLang="zh-CN" sz="1600" dirty="0" err="1">
                <a:effectLst/>
                <a:latin typeface="微软雅黑" panose="020B0503020204020204" pitchFamily="34" charset="-122"/>
                <a:ea typeface="阿里巴巴普惠体" panose="00020600040101010101"/>
                <a:cs typeface="Times New Roman" panose="02020603050405020304" pitchFamily="18" charset="0"/>
              </a:rPr>
              <a:t>ods</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层表与原始数据库表名称相同</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a:t>
            </a:r>
            <a:r>
              <a:rPr lang="en-US" altLang="zh-CN" sz="1600" dirty="0" err="1">
                <a:effectLst/>
                <a:latin typeface="微软雅黑" panose="020B0503020204020204" pitchFamily="34" charset="-122"/>
                <a:ea typeface="阿里巴巴普惠体" panose="00020600040101010101"/>
                <a:cs typeface="Times New Roman" panose="02020603050405020304" pitchFamily="18" charset="0"/>
              </a:rPr>
              <a:t>dw</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层表</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 fact_</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前缀表示事实表</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effectLst/>
                <a:latin typeface="微软雅黑" panose="020B0503020204020204" pitchFamily="34" charset="-122"/>
                <a:ea typeface="阿里巴巴普惠体" panose="00020600040101010101"/>
                <a:cs typeface="Times New Roman" panose="02020603050405020304" pitchFamily="18" charset="0"/>
              </a:rPr>
              <a:t>    - dim_</a:t>
            </a:r>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前缀表示维度表</a:t>
            </a:r>
            <a:endParaRPr lang="en-US"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latin typeface="微软雅黑 Light" panose="020B0502040204020203" pitchFamily="34" charset="-122"/>
                <a:ea typeface="阿里巴巴普惠体" panose="00020600040101010101"/>
                <a:cs typeface="Times New Roman" panose="02020603050405020304" pitchFamily="18" charset="0"/>
              </a:rPr>
              <a:t>  app</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层表</a:t>
            </a:r>
            <a:br>
              <a:rPr lang="en-US" altLang="zh-CN" sz="1600" dirty="0">
                <a:latin typeface="微软雅黑 Light" panose="020B0502040204020203" pitchFamily="34" charset="-122"/>
                <a:ea typeface="阿里巴巴普惠体" panose="00020600040101010101"/>
                <a:cs typeface="Times New Roman" panose="02020603050405020304" pitchFamily="18" charset="0"/>
              </a:rPr>
            </a:br>
            <a:r>
              <a:rPr lang="en-US" altLang="zh-CN" sz="1600" dirty="0">
                <a:latin typeface="微软雅黑 Light" panose="020B0502040204020203" pitchFamily="34" charset="-122"/>
                <a:ea typeface="阿里巴巴普惠体" panose="00020600040101010101"/>
                <a:cs typeface="Times New Roman" panose="02020603050405020304" pitchFamily="18" charset="0"/>
              </a:rPr>
              <a:t>     -</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添加</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app</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前缀</a:t>
            </a:r>
            <a:endParaRPr lang="zh-CN" altLang="zh-CN" sz="1600" dirty="0">
              <a:latin typeface="微软雅黑 Light" panose="020B0502040204020203" pitchFamily="34" charset="-122"/>
              <a:ea typeface="阿里巴巴普惠体" panose="00020600040101010101"/>
              <a:cs typeface="Times New Roman" panose="02020603050405020304" pitchFamily="18" charset="0"/>
            </a:endParaRPr>
          </a:p>
        </p:txBody>
      </p:sp>
      <p:sp>
        <p:nvSpPr>
          <p:cNvPr id="12" name="文本框 11"/>
          <p:cNvSpPr txBox="1"/>
          <p:nvPr/>
        </p:nvSpPr>
        <p:spPr>
          <a:xfrm>
            <a:off x="710879" y="4569882"/>
            <a:ext cx="6096000" cy="369332"/>
          </a:xfrm>
          <a:prstGeom prst="rect">
            <a:avLst/>
          </a:prstGeom>
          <a:noFill/>
        </p:spPr>
        <p:txBody>
          <a:bodyPr wrap="square">
            <a:spAutoFit/>
          </a:bodyPr>
          <a:lstStyle/>
          <a:p>
            <a:pPr marL="285750" lvl="3" indent="-285750">
              <a:spcBef>
                <a:spcPts val="360"/>
              </a:spcBef>
              <a:spcAft>
                <a:spcPts val="360"/>
              </a:spcAft>
              <a:buSzPts val="1400"/>
              <a:buFont typeface="Wingdings" panose="05000000000000000000" pitchFamily="2" charset="2"/>
              <a:buChar char="l"/>
              <a:defRPr/>
            </a:pPr>
            <a:r>
              <a:rPr lang="zh-CN" altLang="zh-CN" b="1" dirty="0">
                <a:latin typeface="微软雅黑" panose="020B0503020204020204" pitchFamily="34" charset="-122"/>
                <a:ea typeface="阿里巴巴普惠体" panose="00020600040101010101"/>
              </a:rPr>
              <a:t>创建分层数据库</a:t>
            </a:r>
            <a:endParaRPr lang="zh-CN" altLang="zh-CN" b="1" dirty="0">
              <a:latin typeface="微软雅黑" panose="020B0503020204020204" pitchFamily="34" charset="-122"/>
              <a:ea typeface="阿里巴巴普惠体" panose="00020600040101010101"/>
            </a:endParaRPr>
          </a:p>
        </p:txBody>
      </p:sp>
      <p:sp>
        <p:nvSpPr>
          <p:cNvPr id="14" name="文本框 13"/>
          <p:cNvSpPr txBox="1"/>
          <p:nvPr/>
        </p:nvSpPr>
        <p:spPr>
          <a:xfrm>
            <a:off x="731522" y="5124441"/>
            <a:ext cx="6096000" cy="1077218"/>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使用</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zeppelin</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连接</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Hive</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，并执行以下语句</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itcast_ods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database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create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database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itcast_app</a:t>
            </a:r>
            <a:r>
              <a:rPr lang="en-US" altLang="zh-CN" sz="1600" b="1" dirty="0">
                <a:solidFill>
                  <a:srgbClr val="000080"/>
                </a:solidFill>
                <a:effectLst/>
                <a:latin typeface="Courier New" panose="02070309020205020404" pitchFamily="49" charset="0"/>
                <a:ea typeface="宋体" panose="02010600030101010101" pitchFamily="2" charset="-122"/>
              </a:rPr>
              <a:t>;</a:t>
            </a:r>
            <a:endParaRPr lang="zh-CN" altLang="en-US" sz="1600" dirty="0"/>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项目环境初始化</a:t>
            </a:r>
            <a:r>
              <a:rPr kumimoji="1" lang="en-US" altLang="zh-CN" dirty="0"/>
              <a:t>-Hive</a:t>
            </a:r>
            <a:r>
              <a:rPr kumimoji="1" lang="zh-CN" altLang="en-US" dirty="0"/>
              <a:t>创建分层数据库和表</a:t>
            </a:r>
            <a:endParaRPr kumimoji="1" lang="zh-CN" altLang="en-US" dirty="0"/>
          </a:p>
        </p:txBody>
      </p:sp>
      <p:sp>
        <p:nvSpPr>
          <p:cNvPr id="10" name="文本框 9"/>
          <p:cNvSpPr txBox="1"/>
          <p:nvPr/>
        </p:nvSpPr>
        <p:spPr>
          <a:xfrm>
            <a:off x="731522" y="905469"/>
            <a:ext cx="10523528" cy="369332"/>
          </a:xfrm>
          <a:prstGeom prst="rect">
            <a:avLst/>
          </a:prstGeom>
          <a:noFill/>
        </p:spPr>
        <p:txBody>
          <a:bodyPr wrap="square">
            <a:spAutoFit/>
          </a:bodyPr>
          <a:lstStyle/>
          <a:p>
            <a:pPr marL="285750" marR="0" lvl="3" indent="-285750" algn="l" defTabSz="914400" rtl="0" eaLnBrk="1" fontAlgn="auto" latinLnBrk="0" hangingPunct="1">
              <a:lnSpc>
                <a:spcPct val="100000"/>
              </a:lnSpc>
              <a:spcBef>
                <a:spcPts val="360"/>
              </a:spcBef>
              <a:spcAft>
                <a:spcPts val="360"/>
              </a:spcAft>
              <a:buClrTx/>
              <a:buSzPts val="1400"/>
              <a:buFont typeface="Wingdings" panose="05000000000000000000" pitchFamily="2" charset="2"/>
              <a:buChar char="l"/>
              <a:defRPr/>
            </a:pP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mn-cs"/>
              </a:rPr>
              <a:t>创建</a:t>
            </a:r>
            <a:r>
              <a:rPr kumimoji="0" lang="en-US" altLang="zh-CN" sz="1800" b="1" i="0" u="none" strike="noStrike" kern="1200" cap="none" spc="0" normalizeH="0" baseline="0" noProof="0" dirty="0" err="1">
                <a:ln>
                  <a:noFill/>
                </a:ln>
                <a:solidFill>
                  <a:prstClr val="black"/>
                </a:solidFill>
                <a:effectLst/>
                <a:uLnTx/>
                <a:uFillTx/>
                <a:latin typeface="微软雅黑" panose="020B0503020204020204" pitchFamily="34" charset="-122"/>
                <a:ea typeface="阿里巴巴普惠体" panose="00020600040101010101"/>
                <a:cs typeface="+mn-cs"/>
              </a:rPr>
              <a:t>ods</a:t>
            </a:r>
            <a:r>
              <a:rPr kumimoji="0" lang="zh-CN" altLang="en-US" sz="18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mn-cs"/>
              </a:rPr>
              <a:t>层数据表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阿里巴巴普惠体" panose="00020600040101010101"/>
              <a:cs typeface="+mn-cs"/>
            </a:endParaRPr>
          </a:p>
        </p:txBody>
      </p:sp>
      <p:sp>
        <p:nvSpPr>
          <p:cNvPr id="8" name="文本框 7"/>
          <p:cNvSpPr txBox="1"/>
          <p:nvPr/>
        </p:nvSpPr>
        <p:spPr>
          <a:xfrm>
            <a:off x="731522" y="1441164"/>
            <a:ext cx="10220326" cy="33855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sz="1600" dirty="0">
                <a:latin typeface="微软雅黑 Light" panose="020B0502040204020203" pitchFamily="34" charset="-122"/>
                <a:ea typeface="阿里巴巴普惠体" panose="00020600040101010101"/>
                <a:cs typeface="Times New Roman" panose="02020603050405020304" pitchFamily="18" charset="0"/>
              </a:rPr>
              <a:t>1</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：将</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hive</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表创建脚本</a:t>
            </a:r>
            <a:r>
              <a:rPr lang="en-US" altLang="zh-CN" sz="1600" dirty="0" err="1">
                <a:latin typeface="微软雅黑 Light" panose="020B0502040204020203" pitchFamily="34" charset="-122"/>
                <a:ea typeface="阿里巴巴普惠体" panose="00020600040101010101"/>
                <a:cs typeface="Times New Roman" panose="02020603050405020304" pitchFamily="18" charset="0"/>
              </a:rPr>
              <a:t>ods_create_table.hql</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上传到</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/export/data/</a:t>
            </a:r>
            <a:r>
              <a:rPr lang="en-US" altLang="zh-CN" sz="1600" dirty="0" err="1">
                <a:latin typeface="微软雅黑 Light" panose="020B0502040204020203" pitchFamily="34" charset="-122"/>
                <a:ea typeface="阿里巴巴普惠体" panose="00020600040101010101"/>
                <a:cs typeface="Times New Roman" panose="02020603050405020304" pitchFamily="18" charset="0"/>
              </a:rPr>
              <a:t>hive_sql</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目录，并在</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node1</a:t>
            </a:r>
            <a:r>
              <a:rPr lang="zh-CN" altLang="en-US" sz="1600" dirty="0">
                <a:latin typeface="微软雅黑 Light" panose="020B0502040204020203" pitchFamily="34" charset="-122"/>
                <a:ea typeface="阿里巴巴普惠体" panose="00020600040101010101"/>
                <a:cs typeface="Times New Roman" panose="02020603050405020304" pitchFamily="18" charset="0"/>
              </a:rPr>
              <a:t>主机执行以下语句</a:t>
            </a:r>
            <a:r>
              <a:rPr kumimoji="0" lang="en-US"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阿里巴巴普惠体" panose="00020600040101010101"/>
              <a:cs typeface="Times New Roman" panose="02020603050405020304" pitchFamily="18" charset="0"/>
            </a:endParaRPr>
          </a:p>
        </p:txBody>
      </p:sp>
      <p:sp>
        <p:nvSpPr>
          <p:cNvPr id="11" name="文本框 10"/>
          <p:cNvSpPr txBox="1"/>
          <p:nvPr/>
        </p:nvSpPr>
        <p:spPr>
          <a:xfrm>
            <a:off x="1000125" y="2089427"/>
            <a:ext cx="6096000" cy="338554"/>
          </a:xfrm>
          <a:prstGeom prst="rect">
            <a:avLst/>
          </a:prstGeom>
          <a:solidFill>
            <a:srgbClr val="FFFFE4"/>
          </a:solidFill>
          <a:ln>
            <a:solidFill>
              <a:schemeClr val="tx1"/>
            </a:solidFill>
          </a:ln>
        </p:spPr>
        <p:txBody>
          <a:bodyPr wrap="square">
            <a:spAutoFit/>
          </a:bodyPr>
          <a:lstStyle/>
          <a:p>
            <a:r>
              <a:rPr lang="en-US" altLang="zh-CN" sz="1600" dirty="0">
                <a:ea typeface="阿里巴巴普惠体" panose="00020600040101010101"/>
              </a:rPr>
              <a:t>hive -</a:t>
            </a:r>
            <a:r>
              <a:rPr lang="en-US" altLang="zh-CN" sz="1600">
                <a:ea typeface="阿里巴巴普惠体" panose="00020600040101010101"/>
              </a:rPr>
              <a:t>f ‘/export/data/hive_sql/ods_create_table.hql’</a:t>
            </a:r>
            <a:endParaRPr lang="zh-CN" altLang="en-US" sz="1600" dirty="0">
              <a:ea typeface="阿里巴巴普惠体" panose="00020600040101010101"/>
            </a:endParaRPr>
          </a:p>
        </p:txBody>
      </p:sp>
      <p:sp>
        <p:nvSpPr>
          <p:cNvPr id="13" name="文本框 12"/>
          <p:cNvSpPr txBox="1"/>
          <p:nvPr/>
        </p:nvSpPr>
        <p:spPr>
          <a:xfrm>
            <a:off x="4360595" y="4776615"/>
            <a:ext cx="8410577" cy="369332"/>
          </a:xfrm>
          <a:prstGeom prst="rect">
            <a:avLst/>
          </a:prstGeom>
          <a:noFill/>
        </p:spPr>
        <p:txBody>
          <a:bodyPr wrap="square">
            <a:spAutoFit/>
          </a:bodyPr>
          <a:lstStyle/>
          <a:p>
            <a:pPr>
              <a:spcBef>
                <a:spcPts val="360"/>
              </a:spcBef>
              <a:spcAft>
                <a:spcPts val="360"/>
              </a:spcAft>
            </a:pPr>
            <a:r>
              <a:rPr lang="zh-CN" altLang="zh-CN"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注意，在此脚本中，订单表</a:t>
            </a:r>
            <a:r>
              <a:rPr lang="en-US" altLang="zh-CN" sz="1800" dirty="0" err="1">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itcast_orders</a:t>
            </a:r>
            <a:r>
              <a:rPr lang="zh-CN" altLang="zh-CN"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为创建为分区表，分区字段为</a:t>
            </a:r>
            <a:r>
              <a:rPr lang="en-US" altLang="zh-CN"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rPr>
              <a:t>dt</a:t>
            </a:r>
            <a:endParaRPr lang="zh-CN" altLang="zh-CN" sz="1800" dirty="0">
              <a:solidFill>
                <a:srgbClr val="FF0000"/>
              </a:solidFill>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7" name="文本框 16"/>
          <p:cNvSpPr txBox="1"/>
          <p:nvPr/>
        </p:nvSpPr>
        <p:spPr>
          <a:xfrm>
            <a:off x="1021030" y="2623190"/>
            <a:ext cx="6096000" cy="584775"/>
          </a:xfrm>
          <a:prstGeom prst="rect">
            <a:avLst/>
          </a:prstGeom>
          <a:solidFill>
            <a:srgbClr val="FFFFE4"/>
          </a:solidFill>
          <a:ln>
            <a:solidFill>
              <a:schemeClr val="tx1"/>
            </a:solidFill>
          </a:ln>
        </p:spPr>
        <p:txBody>
          <a:bodyPr wrap="square">
            <a:spAutoFit/>
          </a:bodyPr>
          <a:lstStyle/>
          <a:p>
            <a:r>
              <a:rPr lang="zh-CN" altLang="en-US" sz="1600" dirty="0">
                <a:ea typeface="阿里巴巴普惠体" panose="00020600040101010101"/>
              </a:rPr>
              <a:t>use itcast_ods;</a:t>
            </a:r>
            <a:endParaRPr lang="en-US" altLang="zh-CN" sz="1600" dirty="0">
              <a:ea typeface="阿里巴巴普惠体" panose="00020600040101010101"/>
            </a:endParaRPr>
          </a:p>
          <a:p>
            <a:r>
              <a:rPr lang="en-US" altLang="zh-CN" sz="1600" dirty="0">
                <a:ea typeface="阿里巴巴普惠体" panose="00020600040101010101"/>
              </a:rPr>
              <a:t>show tables;</a:t>
            </a:r>
            <a:endParaRPr lang="zh-CN" altLang="en-US" sz="1600" dirty="0">
              <a:ea typeface="阿里巴巴普惠体" panose="00020600040101010101"/>
            </a:endParaRPr>
          </a:p>
        </p:txBody>
      </p:sp>
      <p:pic>
        <p:nvPicPr>
          <p:cNvPr id="19" name="图片 18"/>
          <p:cNvPicPr>
            <a:picLocks noChangeAspect="1"/>
          </p:cNvPicPr>
          <p:nvPr/>
        </p:nvPicPr>
        <p:blipFill>
          <a:blip r:embed="rId1"/>
          <a:stretch>
            <a:fillRect/>
          </a:stretch>
        </p:blipFill>
        <p:spPr>
          <a:xfrm>
            <a:off x="1021030" y="3429000"/>
            <a:ext cx="3068905" cy="2695230"/>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ODS</a:t>
            </a:r>
            <a:r>
              <a:rPr kumimoji="1" lang="zh-CN" altLang="en-US" dirty="0"/>
              <a:t>层数据采集</a:t>
            </a:r>
            <a:r>
              <a:rPr kumimoji="1" lang="en-US" altLang="zh-CN" dirty="0"/>
              <a:t>-</a:t>
            </a:r>
            <a:r>
              <a:rPr kumimoji="1" lang="zh-CN" altLang="en-US" dirty="0"/>
              <a:t>事实表数据采集</a:t>
            </a:r>
            <a:endParaRPr kumimoji="1" lang="zh-CN" altLang="en-US" dirty="0"/>
          </a:p>
        </p:txBody>
      </p:sp>
      <p:sp>
        <p:nvSpPr>
          <p:cNvPr id="9" name="文本占位符 3"/>
          <p:cNvSpPr txBox="1"/>
          <p:nvPr/>
        </p:nvSpPr>
        <p:spPr>
          <a:xfrm>
            <a:off x="710879" y="2065222"/>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10" name="文本框 9"/>
          <p:cNvSpPr txBox="1"/>
          <p:nvPr/>
        </p:nvSpPr>
        <p:spPr>
          <a:xfrm>
            <a:off x="-584521" y="912615"/>
            <a:ext cx="10523528" cy="369332"/>
          </a:xfrm>
          <a:prstGeom prst="rect">
            <a:avLst/>
          </a:prstGeom>
          <a:noFill/>
        </p:spPr>
        <p:txBody>
          <a:bodyPr wrap="square">
            <a:spAutoFit/>
          </a:bodyPr>
          <a:lstStyle/>
          <a:p>
            <a:pPr marL="1657350" lvl="3" indent="-285750">
              <a:buSzPts val="1400"/>
              <a:buFont typeface="Wingdings" panose="05000000000000000000" pitchFamily="2" charset="2"/>
              <a:buChar char="l"/>
            </a:pPr>
            <a:r>
              <a:rPr lang="zh-CN" altLang="zh-CN" b="1" dirty="0">
                <a:effectLst/>
                <a:latin typeface="微软雅黑" panose="020B0503020204020204" pitchFamily="34" charset="-122"/>
                <a:ea typeface="阿里巴巴普惠体" panose="00020600040101010101"/>
                <a:cs typeface="宋体" panose="02010600030101010101" pitchFamily="2" charset="-122"/>
              </a:rPr>
              <a:t>订单表事实表采集</a:t>
            </a:r>
            <a:r>
              <a:rPr lang="en-US" altLang="zh-CN" b="1" dirty="0">
                <a:effectLst/>
                <a:latin typeface="微软雅黑" panose="020B0503020204020204" pitchFamily="34" charset="-122"/>
                <a:ea typeface="阿里巴巴普惠体" panose="00020600040101010101"/>
                <a:cs typeface="宋体" panose="02010600030101010101" pitchFamily="2" charset="-122"/>
              </a:rPr>
              <a:t>-</a:t>
            </a:r>
            <a:r>
              <a:rPr lang="zh-CN" altLang="zh-CN" b="1" dirty="0">
                <a:effectLst/>
                <a:latin typeface="微软雅黑" panose="020B0503020204020204" pitchFamily="34" charset="-122"/>
                <a:ea typeface="阿里巴巴普惠体" panose="00020600040101010101"/>
                <a:cs typeface="宋体" panose="02010600030101010101" pitchFamily="2" charset="-122"/>
              </a:rPr>
              <a:t>拉链表</a:t>
            </a:r>
            <a:endParaRPr lang="zh-CN" altLang="zh-CN" b="1" dirty="0">
              <a:effectLst/>
              <a:latin typeface="微软雅黑" panose="020B0503020204020204" pitchFamily="34" charset="-122"/>
              <a:ea typeface="阿里巴巴普惠体" panose="00020600040101010101"/>
              <a:cs typeface="宋体" panose="02010600030101010101" pitchFamily="2" charset="-122"/>
            </a:endParaRPr>
          </a:p>
        </p:txBody>
      </p:sp>
      <p:sp>
        <p:nvSpPr>
          <p:cNvPr id="7" name="文本框 6"/>
          <p:cNvSpPr txBox="1"/>
          <p:nvPr/>
        </p:nvSpPr>
        <p:spPr>
          <a:xfrm>
            <a:off x="945355" y="1319286"/>
            <a:ext cx="9979819" cy="830997"/>
          </a:xfrm>
          <a:prstGeom prst="rect">
            <a:avLst/>
          </a:prstGeom>
          <a:noFill/>
        </p:spPr>
        <p:txBody>
          <a:bodyPr wrap="square">
            <a:spAutoFit/>
          </a:bodyPr>
          <a:lstStyle/>
          <a:p>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因为订单表有状态变化的特点，所以他们作为周期性事实表在进行同步操作也就是采集数据到数仓中时需要我们能记录下订单的状态变化。因此，在这里我们使用拉链表来解决这类周期性事实表的同步需求。</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zh-CN" altLang="zh-CN" sz="1600" dirty="0">
                <a:effectLst/>
                <a:latin typeface="微软雅黑 Light" panose="020B0502040204020203" pitchFamily="34" charset="-122"/>
                <a:ea typeface="阿里巴巴普惠体" panose="00020600040101010101"/>
                <a:cs typeface="Times New Roman" panose="02020603050405020304" pitchFamily="18" charset="0"/>
              </a:rPr>
              <a:t>订单拉链表具体实现步骤：</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p:txBody>
      </p:sp>
      <p:sp>
        <p:nvSpPr>
          <p:cNvPr id="11" name="文本框 10"/>
          <p:cNvSpPr txBox="1"/>
          <p:nvPr/>
        </p:nvSpPr>
        <p:spPr>
          <a:xfrm>
            <a:off x="1040604" y="2490067"/>
            <a:ext cx="9084469" cy="656590"/>
          </a:xfrm>
          <a:prstGeom prst="rect">
            <a:avLst/>
          </a:prstGeom>
          <a:solidFill>
            <a:srgbClr val="FFFFE4"/>
          </a:solidFill>
          <a:ln>
            <a:solidFill>
              <a:schemeClr val="tx1"/>
            </a:solidFill>
          </a:ln>
        </p:spPr>
        <p:txBody>
          <a:bodyPr wrap="square">
            <a:spAutoFit/>
          </a:bodyPr>
          <a:lstStyle/>
          <a:p>
            <a:pPr>
              <a:lnSpc>
                <a:spcPts val="1800"/>
              </a:lnSpc>
              <a:spcBef>
                <a:spcPts val="360"/>
              </a:spcBef>
              <a:spcAft>
                <a:spcPts val="360"/>
              </a:spcAft>
            </a:pPr>
            <a:r>
              <a:rPr lang="en-US" altLang="zh-CN" sz="16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a:t>
            </a:r>
            <a:r>
              <a:rPr lang="zh-CN" altLang="zh-CN" sz="1600" dirty="0">
                <a:solidFill>
                  <a:srgbClr val="008000"/>
                </a:solidFill>
                <a:effectLst/>
                <a:latin typeface="微软雅黑 Light" panose="020B0502040204020203" pitchFamily="34" charset="-122"/>
                <a:ea typeface="宋体" panose="02010600030101010101" pitchFamily="2" charset="-122"/>
                <a:cs typeface="宋体" panose="02010600030101010101" pitchFamily="2" charset="-122"/>
              </a:rPr>
              <a:t>在订单表中创建</a:t>
            </a:r>
            <a:r>
              <a:rPr lang="en-US" altLang="zh-CN" sz="16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a:t>
            </a:r>
            <a:r>
              <a:rPr lang="en-US" altLang="zh-CN" sz="16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2021-01-09</a:t>
            </a:r>
            <a:r>
              <a:rPr lang="zh-CN" altLang="zh-CN" sz="1600" dirty="0">
                <a:solidFill>
                  <a:srgbClr val="008000"/>
                </a:solidFill>
                <a:effectLst/>
                <a:latin typeface="微软雅黑 Light" panose="020B0502040204020203" pitchFamily="34" charset="-122"/>
                <a:ea typeface="宋体" panose="02010600030101010101" pitchFamily="2" charset="-122"/>
                <a:cs typeface="宋体" panose="02010600030101010101" pitchFamily="2" charset="-122"/>
              </a:rPr>
              <a:t>分区</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ts val="1800"/>
              </a:lnSpc>
              <a:spcBef>
                <a:spcPts val="360"/>
              </a:spcBef>
              <a:spcAft>
                <a:spcPts val="360"/>
              </a:spcAft>
            </a:pPr>
            <a:r>
              <a:rPr lang="en-US" altLang="zh-CN" sz="16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alter table </a:t>
            </a:r>
            <a:r>
              <a:rPr lang="en-US" altLang="zh-CN" sz="1600" dirty="0" err="1">
                <a:solidFill>
                  <a:srgbClr val="000000"/>
                </a:solidFill>
                <a:effectLst/>
                <a:latin typeface="Consolas" panose="020B0609020204030204" pitchFamily="49" charset="0"/>
                <a:ea typeface="宋体" panose="02010600030101010101" pitchFamily="2" charset="-122"/>
                <a:cs typeface="Consolas" panose="020B0609020204030204" pitchFamily="49" charset="0"/>
              </a:rPr>
              <a:t>itcast_ods.itcast_orders</a:t>
            </a:r>
            <a:r>
              <a:rPr lang="en-US" altLang="zh-CN" sz="16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  add partition(dt='2021-01-09');</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2" name="文本框 11"/>
          <p:cNvSpPr txBox="1"/>
          <p:nvPr/>
        </p:nvSpPr>
        <p:spPr>
          <a:xfrm>
            <a:off x="-1003697" y="2150283"/>
            <a:ext cx="6386512" cy="338554"/>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Ø"/>
            </a:pPr>
            <a:r>
              <a:rPr lang="zh-CN" altLang="zh-CN" sz="1600" b="1" dirty="0">
                <a:effectLst/>
                <a:latin typeface="微软雅黑 Light" panose="020B0502040204020203" pitchFamily="34" charset="-122"/>
                <a:ea typeface="阿里巴巴普惠体" panose="00020600040101010101"/>
                <a:cs typeface="宋体" panose="02010600030101010101" pitchFamily="2" charset="-122"/>
              </a:rPr>
              <a:t>添加分区</a:t>
            </a:r>
            <a:endParaRPr lang="zh-CN" altLang="zh-CN" sz="1600" b="1" dirty="0">
              <a:effectLst/>
              <a:latin typeface="微软雅黑 Light" panose="020B0502040204020203" pitchFamily="34" charset="-122"/>
              <a:ea typeface="阿里巴巴普惠体" panose="00020600040101010101"/>
              <a:cs typeface="宋体" panose="02010600030101010101" pitchFamily="2" charset="-122"/>
            </a:endParaRPr>
          </a:p>
        </p:txBody>
      </p:sp>
      <p:sp>
        <p:nvSpPr>
          <p:cNvPr id="13" name="文本框 12"/>
          <p:cNvSpPr txBox="1"/>
          <p:nvPr/>
        </p:nvSpPr>
        <p:spPr>
          <a:xfrm>
            <a:off x="-1003698" y="3193891"/>
            <a:ext cx="6586536" cy="338554"/>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Ø"/>
            </a:pPr>
            <a:r>
              <a:rPr lang="en-US" altLang="zh-CN" sz="1600" b="1" dirty="0">
                <a:latin typeface="微软雅黑 Light" panose="020B0502040204020203" pitchFamily="34" charset="-122"/>
                <a:ea typeface="阿里巴巴普惠体" panose="00020600040101010101"/>
              </a:rPr>
              <a:t> </a:t>
            </a:r>
            <a:r>
              <a:rPr lang="zh-CN" altLang="zh-CN" sz="1600" b="1" dirty="0">
                <a:latin typeface="微软雅黑 Light" panose="020B0502040204020203" pitchFamily="34" charset="-122"/>
                <a:ea typeface="阿里巴巴普惠体" panose="00020600040101010101"/>
              </a:rPr>
              <a:t>数据导入</a:t>
            </a:r>
            <a:endParaRPr lang="zh-CN" altLang="zh-CN" sz="1600" b="1" dirty="0">
              <a:latin typeface="微软雅黑 Light" panose="020B0502040204020203" pitchFamily="34" charset="-122"/>
              <a:ea typeface="阿里巴巴普惠体" panose="00020600040101010101"/>
            </a:endParaRPr>
          </a:p>
        </p:txBody>
      </p:sp>
      <p:sp>
        <p:nvSpPr>
          <p:cNvPr id="15" name="文本框 14"/>
          <p:cNvSpPr txBox="1"/>
          <p:nvPr/>
        </p:nvSpPr>
        <p:spPr>
          <a:xfrm>
            <a:off x="1040604" y="3532445"/>
            <a:ext cx="9960769" cy="584775"/>
          </a:xfrm>
          <a:prstGeom prst="rect">
            <a:avLst/>
          </a:prstGeom>
          <a:noFill/>
        </p:spPr>
        <p:txBody>
          <a:bodyPr wrap="square">
            <a:spAutoFit/>
          </a:bodyPr>
          <a:lstStyle/>
          <a:p>
            <a:r>
              <a:rPr lang="en-US" altLang="zh-CN" sz="1600" dirty="0">
                <a:latin typeface="微软雅黑 Light" panose="020B0502040204020203" pitchFamily="34" charset="-122"/>
                <a:ea typeface="阿里巴巴普惠体" panose="00020600040101010101"/>
                <a:cs typeface="Times New Roman" panose="02020603050405020304" pitchFamily="18" charset="0"/>
              </a:rPr>
              <a:t>1:</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导入</a:t>
            </a:r>
            <a:r>
              <a:rPr lang="en-US" altLang="zh-CN" sz="1600" dirty="0" err="1">
                <a:latin typeface="微软雅黑 Light" panose="020B0502040204020203" pitchFamily="34" charset="-122"/>
                <a:ea typeface="阿里巴巴普惠体" panose="00020600040101010101"/>
                <a:cs typeface="Times New Roman" panose="02020603050405020304" pitchFamily="18" charset="0"/>
              </a:rPr>
              <a:t>itcast_orders</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表数据，这里我们先只导入修改时间为</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2021-01-09</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日以及之前的数据，后期我们再增量导入其他数据</a:t>
            </a:r>
            <a:endParaRPr lang="zh-CN" altLang="zh-CN" sz="1600" dirty="0">
              <a:latin typeface="微软雅黑 Light" panose="020B0502040204020203" pitchFamily="34" charset="-122"/>
              <a:ea typeface="阿里巴巴普惠体" panose="00020600040101010101"/>
              <a:cs typeface="Times New Roman" panose="02020603050405020304" pitchFamily="18" charset="0"/>
            </a:endParaRPr>
          </a:p>
        </p:txBody>
      </p:sp>
      <p:sp>
        <p:nvSpPr>
          <p:cNvPr id="14" name="文本框 13"/>
          <p:cNvSpPr txBox="1"/>
          <p:nvPr/>
        </p:nvSpPr>
        <p:spPr>
          <a:xfrm>
            <a:off x="844229" y="4143924"/>
            <a:ext cx="11117578" cy="2554545"/>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阿里巴巴普惠体" panose="00020600040101010101"/>
                <a:cs typeface="Times New Roman" panose="02020603050405020304" pitchFamily="18" charset="0"/>
              </a:rPr>
              <a:t>/export/server/sqoop-1.4.7/bin</a:t>
            </a:r>
            <a:r>
              <a:rPr lang="en-US" altLang="zh-CN" sz="1600" b="1" dirty="0">
                <a:solidFill>
                  <a:srgbClr val="000080"/>
                </a:solidFill>
                <a:effectLst/>
                <a:latin typeface="Courier New" panose="02070309020205020404" pitchFamily="49" charset="0"/>
                <a:ea typeface="阿里巴巴普惠体" panose="00020600040101010101"/>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阿里巴巴普惠体" panose="00020600040101010101"/>
                <a:cs typeface="Times New Roman" panose="02020603050405020304" pitchFamily="18" charset="0"/>
              </a:rPr>
              <a:t>sqoop</a:t>
            </a:r>
            <a:r>
              <a:rPr lang="en-US" altLang="zh-CN" sz="1600" dirty="0">
                <a:solidFill>
                  <a:srgbClr val="000000"/>
                </a:solidFill>
                <a:effectLst/>
                <a:latin typeface="Courier New" panose="02070309020205020404" pitchFamily="49" charset="0"/>
                <a:ea typeface="阿里巴巴普惠体" panose="00020600040101010101"/>
                <a:cs typeface="Times New Roman" panose="02020603050405020304" pitchFamily="18" charset="0"/>
              </a:rPr>
              <a:t> import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--connect </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jdbc:mysql</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://node1:3306/</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itcast_shop</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--username root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--password 123456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--target-</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dir</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 /user/hive/warehouse/</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itcast_ods.db</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itcast_orders</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/dt=2021-01-09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--query "select * from </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itcast_orders</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 WHERE </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modifiedTime</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 &lt;= '2021-01-09 23:59:59' and \$CONDITIONS"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--delete-target-</a:t>
            </a:r>
            <a:r>
              <a:rPr lang="en-US" altLang="zh-CN" sz="1600" dirty="0" err="1">
                <a:solidFill>
                  <a:srgbClr val="008000"/>
                </a:solidFill>
                <a:effectLst/>
                <a:latin typeface="Courier New" panose="02070309020205020404" pitchFamily="49" charset="0"/>
                <a:ea typeface="阿里巴巴普惠体" panose="00020600040101010101"/>
                <a:cs typeface="Times New Roman" panose="02020603050405020304" pitchFamily="18" charset="0"/>
              </a:rPr>
              <a:t>dir</a:t>
            </a:r>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cs typeface="Times New Roman" panose="02020603050405020304" pitchFamily="18" charset="0"/>
              </a:rPr>
              <a:t>--fields-terminated-by '\t' \</a:t>
            </a:r>
            <a:endParaRPr lang="zh-CN" altLang="zh-CN" sz="16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阿里巴巴普惠体" panose="00020600040101010101"/>
              </a:rPr>
              <a:t>--m 1 </a:t>
            </a:r>
            <a:endParaRPr lang="zh-CN" altLang="en-US" sz="1600" dirty="0">
              <a:ea typeface="阿里巴巴普惠体" panose="00020600040101010101"/>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5181711" y="111968"/>
            <a:ext cx="5973761" cy="5681708"/>
          </a:xfrm>
        </p:spPr>
        <p:txBody>
          <a:bodyPr/>
          <a:lstStyle/>
          <a:p>
            <a:r>
              <a:rPr lang="zh-CN" altLang="en-US" dirty="0">
                <a:solidFill>
                  <a:schemeClr val="tx1"/>
                </a:solidFill>
              </a:rPr>
              <a:t>项目业务背景</a:t>
            </a:r>
            <a:endParaRPr lang="en-US" altLang="zh-CN" dirty="0">
              <a:solidFill>
                <a:schemeClr val="tx1"/>
              </a:solidFill>
            </a:endParaRPr>
          </a:p>
          <a:p>
            <a:r>
              <a:rPr lang="zh-CN" altLang="en-US" dirty="0">
                <a:solidFill>
                  <a:srgbClr val="FF0000"/>
                </a:solidFill>
              </a:rPr>
              <a:t>项目技术架构</a:t>
            </a:r>
            <a:endParaRPr lang="en-US" altLang="zh-CN" dirty="0">
              <a:solidFill>
                <a:srgbClr val="FF0000"/>
              </a:solidFill>
            </a:endParaRPr>
          </a:p>
          <a:p>
            <a:r>
              <a:rPr lang="zh-CN" altLang="en-US" dirty="0"/>
              <a:t>数据仓库维度模型设计</a:t>
            </a:r>
            <a:endParaRPr lang="en-US" altLang="zh-CN" dirty="0"/>
          </a:p>
          <a:p>
            <a:r>
              <a:rPr lang="en-US" altLang="zh-CN" dirty="0"/>
              <a:t>ETL</a:t>
            </a:r>
            <a:r>
              <a:rPr lang="zh-CN" altLang="en-US" dirty="0"/>
              <a:t>框架</a:t>
            </a:r>
            <a:r>
              <a:rPr lang="en-US" altLang="zh-CN" dirty="0"/>
              <a:t>-Sqoop</a:t>
            </a:r>
            <a:endParaRPr lang="en-US" altLang="zh-CN" dirty="0"/>
          </a:p>
          <a:p>
            <a:r>
              <a:rPr lang="zh-CN" altLang="en-US" dirty="0"/>
              <a:t>缓慢变化维</a:t>
            </a:r>
            <a:endParaRPr lang="en-US" altLang="zh-CN" dirty="0"/>
          </a:p>
          <a:p>
            <a:r>
              <a:rPr lang="zh-CN" altLang="en-US" dirty="0"/>
              <a:t>业务数据分析</a:t>
            </a:r>
            <a:endParaRPr lang="en-US" altLang="zh-CN" dirty="0"/>
          </a:p>
          <a:p>
            <a:r>
              <a:rPr lang="zh-CN" altLang="en-US" dirty="0"/>
              <a:t>日志数据分析</a:t>
            </a:r>
            <a:endParaRPr lang="en-US" altLang="zh-CN" dirty="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ODS</a:t>
            </a:r>
            <a:r>
              <a:rPr kumimoji="1" lang="zh-CN" altLang="en-US" dirty="0"/>
              <a:t>层数据采集</a:t>
            </a:r>
            <a:r>
              <a:rPr kumimoji="1" lang="en-US" altLang="zh-CN" dirty="0"/>
              <a:t>-</a:t>
            </a:r>
            <a:r>
              <a:rPr kumimoji="1" lang="zh-CN" altLang="en-US" dirty="0"/>
              <a:t>事实表数据采集</a:t>
            </a:r>
            <a:endParaRPr kumimoji="1" lang="zh-CN" altLang="en-US" dirty="0"/>
          </a:p>
        </p:txBody>
      </p:sp>
      <p:sp>
        <p:nvSpPr>
          <p:cNvPr id="9" name="文本框 8"/>
          <p:cNvSpPr txBox="1"/>
          <p:nvPr/>
        </p:nvSpPr>
        <p:spPr>
          <a:xfrm>
            <a:off x="552450" y="1233607"/>
            <a:ext cx="7086600" cy="5047536"/>
          </a:xfrm>
          <a:prstGeom prst="rect">
            <a:avLst/>
          </a:prstGeom>
          <a:solidFill>
            <a:srgbClr val="FFFFE4"/>
          </a:solidFill>
          <a:ln>
            <a:solidFill>
              <a:schemeClr val="tx1"/>
            </a:solidFill>
          </a:ln>
        </p:spPr>
        <p:txBody>
          <a:bodyPr wrap="square">
            <a:spAutoFit/>
          </a:bodyPr>
          <a:lstStyle/>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订单明细事实表采集</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import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://node1:3306/</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itcast_shop</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itcast_order_goods</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/user/hive/warehouse/</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itcast_ods.db</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itcast_order_goods</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--delete-target-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 1</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4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订单退货表数据采集</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import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://node1:3306/</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itcast_shop</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itcast_order_refunds</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/user/hive/warehouse/</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itcast_ods.db</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itcast_order_refunds</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--delete-target-</a:t>
            </a:r>
            <a:r>
              <a:rPr lang="en-US" altLang="zh-CN" sz="14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rPr>
              <a:t>--m 1</a:t>
            </a:r>
            <a:endParaRPr lang="zh-CN" altLang="en-US" sz="1400" dirty="0"/>
          </a:p>
        </p:txBody>
      </p:sp>
      <p:sp>
        <p:nvSpPr>
          <p:cNvPr id="5" name="文本框 4"/>
          <p:cNvSpPr txBox="1"/>
          <p:nvPr/>
        </p:nvSpPr>
        <p:spPr>
          <a:xfrm>
            <a:off x="-790575" y="812827"/>
            <a:ext cx="6096000" cy="369332"/>
          </a:xfrm>
          <a:prstGeom prst="rect">
            <a:avLst/>
          </a:prstGeom>
          <a:noFill/>
        </p:spPr>
        <p:txBody>
          <a:bodyPr wrap="square">
            <a:spAutoFit/>
          </a:bodyPr>
          <a:lstStyle/>
          <a:p>
            <a:pPr marL="1657350" lvl="3" indent="-285750">
              <a:buSzPts val="1400"/>
              <a:buFont typeface="Wingdings" panose="05000000000000000000" pitchFamily="2" charset="2"/>
              <a:buChar char="l"/>
            </a:pPr>
            <a:r>
              <a:rPr lang="zh-CN" altLang="en-US" b="1" dirty="0">
                <a:effectLst/>
                <a:latin typeface="微软雅黑" panose="020B0503020204020204" pitchFamily="34" charset="-122"/>
                <a:ea typeface="阿里巴巴普惠体" panose="00020600040101010101"/>
                <a:cs typeface="宋体" panose="02010600030101010101" pitchFamily="2" charset="-122"/>
              </a:rPr>
              <a:t>其他</a:t>
            </a:r>
            <a:r>
              <a:rPr lang="zh-CN" altLang="zh-CN" b="1" dirty="0">
                <a:effectLst/>
                <a:latin typeface="微软雅黑" panose="020B0503020204020204" pitchFamily="34" charset="-122"/>
                <a:ea typeface="阿里巴巴普惠体" panose="00020600040101010101"/>
                <a:cs typeface="宋体" panose="02010600030101010101" pitchFamily="2" charset="-122"/>
              </a:rPr>
              <a:t>事实表采集</a:t>
            </a:r>
            <a:endParaRPr lang="zh-CN" altLang="zh-CN" b="1" dirty="0">
              <a:effectLst/>
              <a:latin typeface="微软雅黑" panose="020B0503020204020204" pitchFamily="34" charset="-122"/>
              <a:ea typeface="阿里巴巴普惠体" panose="00020600040101010101"/>
              <a:cs typeface="宋体" panose="0201060003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en-US" altLang="zh-CN" dirty="0"/>
              <a:t>ODS</a:t>
            </a:r>
            <a:r>
              <a:rPr kumimoji="1" lang="zh-CN" altLang="en-US" dirty="0"/>
              <a:t>层数据采集</a:t>
            </a:r>
            <a:r>
              <a:rPr kumimoji="1" lang="en-US" altLang="zh-CN" dirty="0"/>
              <a:t>-</a:t>
            </a:r>
            <a:r>
              <a:rPr kumimoji="1" lang="zh-CN" altLang="en-US" dirty="0"/>
              <a:t>维度表数据采集</a:t>
            </a:r>
            <a:endParaRPr kumimoji="1" lang="zh-CN" altLang="en-US" dirty="0"/>
          </a:p>
        </p:txBody>
      </p:sp>
      <p:sp>
        <p:nvSpPr>
          <p:cNvPr id="9" name="文本框 8"/>
          <p:cNvSpPr txBox="1"/>
          <p:nvPr/>
        </p:nvSpPr>
        <p:spPr>
          <a:xfrm>
            <a:off x="777554" y="900231"/>
            <a:ext cx="7680645" cy="4850046"/>
          </a:xfrm>
          <a:prstGeom prst="rect">
            <a:avLst/>
          </a:prstGeom>
          <a:solidFill>
            <a:srgbClr val="FFFFE4"/>
          </a:solidFill>
          <a:ln>
            <a:solidFill>
              <a:schemeClr val="tx1"/>
            </a:solidFill>
          </a:ln>
        </p:spPr>
        <p:txBody>
          <a:bodyPr wrap="square">
            <a:spAutoFit/>
          </a:bodyPr>
          <a:lstStyle/>
          <a:p>
            <a:pPr>
              <a:spcBef>
                <a:spcPts val="465"/>
              </a:spcBef>
              <a:spcAft>
                <a:spcPts val="465"/>
              </a:spcAft>
            </a:pP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2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 import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jdbc:mysql://node1:3306/itcast_shop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itcast_goods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--target-dir /user/hive/warehouse/itcast_ods.db/itcast_goods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--delete-target-dir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 1</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2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 import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jdbc:mysql://node1:3306/itcast_shop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itcast_goods_cats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--delete-target-dir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--target-dir /user/hive/warehouse/itcast_ods.db/itcast_goods_cats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465"/>
              </a:spcBef>
              <a:spcAft>
                <a:spcPts val="465"/>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 1  </a:t>
            </a:r>
            <a:endParaRPr kumimoji="0" lang="en-US" altLang="zh-CN" sz="1200" b="0" i="0" u="none" strike="noStrike" kern="1200" cap="none" spc="0" normalizeH="0" baseline="0" noProof="0">
              <a:ln>
                <a:noFill/>
              </a:ln>
              <a:solidFill>
                <a:prstClr val="black"/>
              </a:solidFill>
              <a:effectLst/>
              <a:uLnTx/>
              <a:uFillTx/>
              <a:latin typeface="Calibri" panose="020F0502020204030204"/>
              <a:ea typeface="黑体" panose="02010609060101010101" pitchFamily="49" charset="-122"/>
              <a:cs typeface="+mn-cs"/>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1200">
                <a:solidFill>
                  <a:prstClr val="black"/>
                </a:solidFill>
                <a:latin typeface="Calibri" panose="020F0502020204030204"/>
                <a:ea typeface="黑体" panose="02010609060101010101" pitchFamily="49" charset="-122"/>
              </a:rPr>
              <a:t>…………………………………</a:t>
            </a:r>
            <a:endParaRPr kumimoji="0" lang="zh-CN" altLang="en-US" sz="12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ODS</a:t>
            </a:r>
            <a:r>
              <a:rPr kumimoji="1" lang="zh-CN" altLang="en-US" dirty="0"/>
              <a:t>层数据采集</a:t>
            </a:r>
            <a:r>
              <a:rPr kumimoji="1" lang="en-US" altLang="zh-CN" dirty="0"/>
              <a:t>-</a:t>
            </a:r>
            <a:r>
              <a:rPr kumimoji="1" lang="zh-CN" altLang="en-US" dirty="0"/>
              <a:t>表数据测试</a:t>
            </a:r>
            <a:endParaRPr kumimoji="1" lang="zh-CN" altLang="en-US" dirty="0"/>
          </a:p>
        </p:txBody>
      </p:sp>
      <p:sp>
        <p:nvSpPr>
          <p:cNvPr id="9" name="文本框 8"/>
          <p:cNvSpPr txBox="1"/>
          <p:nvPr/>
        </p:nvSpPr>
        <p:spPr>
          <a:xfrm>
            <a:off x="533400" y="1625797"/>
            <a:ext cx="7086600" cy="2554545"/>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itcast_orders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itcast_goods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itcast_order_goods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itcast_shops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itcast_goods_cats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itcast_org</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itcast_order_refunds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itcast_users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itcast_user_address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itcast_payments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limit</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a:solidFill>
                  <a:srgbClr val="FF8000"/>
                </a:solidFill>
                <a:effectLst/>
                <a:latin typeface="阿里巴巴普惠体" panose="00020600040101010101"/>
                <a:ea typeface="宋体" panose="02010600030101010101" pitchFamily="2" charset="-122"/>
                <a:cs typeface="Times New Roman" panose="02020603050405020304" pitchFamily="18" charset="0"/>
              </a:rPr>
              <a:t>10</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sp>
        <p:nvSpPr>
          <p:cNvPr id="5" name="文本框 4"/>
          <p:cNvSpPr txBox="1"/>
          <p:nvPr/>
        </p:nvSpPr>
        <p:spPr>
          <a:xfrm>
            <a:off x="533400" y="1024311"/>
            <a:ext cx="6096000" cy="338554"/>
          </a:xfrm>
          <a:prstGeom prst="rect">
            <a:avLst/>
          </a:prstGeom>
          <a:noFill/>
        </p:spPr>
        <p:txBody>
          <a:bodyPr wrap="square">
            <a:spAutoFit/>
          </a:bodyPr>
          <a:lstStyle/>
          <a:p>
            <a:r>
              <a:rPr lang="zh-CN"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测试数据是否都正确被加载</a:t>
            </a:r>
            <a:endParaRPr lang="zh-CN" altLang="en-US" sz="1600" dirty="0">
              <a:latin typeface="阿里巴巴普惠体" panose="00020600040101010101"/>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9" name="文本框 8"/>
          <p:cNvSpPr txBox="1"/>
          <p:nvPr/>
        </p:nvSpPr>
        <p:spPr>
          <a:xfrm>
            <a:off x="619125" y="1209604"/>
            <a:ext cx="7086600" cy="2062103"/>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 </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创建</a:t>
            </a:r>
            <a:r>
              <a:rPr lang="en-US" altLang="zh-CN" sz="1600" dirty="0" err="1">
                <a:solidFill>
                  <a:srgbClr val="008000"/>
                </a:solidFill>
                <a:effectLst/>
                <a:latin typeface="阿里巴巴普惠体" panose="00020600040101010101"/>
                <a:ea typeface="宋体" panose="02010600030101010101" pitchFamily="2" charset="-122"/>
                <a:cs typeface="Times New Roman" panose="02020603050405020304" pitchFamily="18" charset="0"/>
              </a:rPr>
              <a:t>dw</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层订单事实表</a:t>
            </a:r>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a:t>
            </a:r>
            <a:r>
              <a:rPr lang="zh-CN" altLang="zh-CN" sz="1600" dirty="0">
                <a:solidFill>
                  <a:srgbClr val="008000"/>
                </a:solidFill>
                <a:effectLst/>
                <a:latin typeface="阿里巴巴普惠体" panose="00020600040101010101"/>
                <a:ea typeface="宋体" panose="02010600030101010101" pitchFamily="2" charset="-122"/>
                <a:cs typeface="Courier New" panose="02070309020205020404" pitchFamily="49" charset="0"/>
              </a:rPr>
              <a:t>带有分区字段</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DROP</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TABLE</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IF</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EXISTS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dw_fact_orders</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create</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table</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6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dw_fact_orders</a:t>
            </a:r>
            <a:r>
              <a:rPr lang="en-US" altLang="zh-CN" sz="16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endParaRPr>
          </a:p>
          <a:p>
            <a:r>
              <a:rPr lang="en-US" altLang="zh-CN" sz="1600" b="1" dirty="0">
                <a:solidFill>
                  <a:srgbClr val="000080"/>
                </a:solidFill>
                <a:latin typeface="阿里巴巴普惠体" panose="00020600040101010101"/>
                <a:ea typeface="宋体" panose="02010600030101010101" pitchFamily="2" charset="-122"/>
                <a:cs typeface="Times New Roman" panose="02020603050405020304" pitchFamily="18" charset="0"/>
              </a:rPr>
              <a:t>…………</a:t>
            </a:r>
            <a:endParaRPr lang="en-US" altLang="zh-CN" sz="1600" b="1" dirty="0">
              <a:solidFill>
                <a:srgbClr val="000080"/>
              </a:solidFill>
              <a:latin typeface="阿里巴巴普惠体" panose="00020600040101010101"/>
              <a:ea typeface="宋体" panose="02010600030101010101" pitchFamily="2"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a:solidFill>
                  <a:srgbClr val="0000FF"/>
                </a:solidFill>
                <a:effectLst/>
                <a:latin typeface="Courier New" panose="02070309020205020404" pitchFamily="49" charset="0"/>
                <a:ea typeface="宋体" panose="02010600030101010101" pitchFamily="2" charset="-122"/>
              </a:rPr>
              <a:t>row</a:t>
            </a:r>
            <a:r>
              <a:rPr lang="en-US" altLang="zh-CN" sz="160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format</a:t>
            </a:r>
            <a:r>
              <a:rPr lang="en-US" altLang="zh-CN" sz="1600" dirty="0">
                <a:solidFill>
                  <a:srgbClr val="000000"/>
                </a:solidFill>
                <a:effectLst/>
                <a:latin typeface="Courier New" panose="02070309020205020404" pitchFamily="49" charset="0"/>
                <a:ea typeface="宋体" panose="02010600030101010101" pitchFamily="2" charset="-122"/>
              </a:rPr>
              <a:t> delimited fields terminated </a:t>
            </a:r>
            <a:r>
              <a:rPr lang="en-US" altLang="zh-CN" sz="1600" b="1" dirty="0">
                <a:solidFill>
                  <a:srgbClr val="0000FF"/>
                </a:solidFill>
                <a:effectLst/>
                <a:latin typeface="Courier New" panose="02070309020205020404" pitchFamily="49" charset="0"/>
                <a:ea typeface="宋体" panose="02010600030101010101" pitchFamily="2" charset="-122"/>
              </a:rPr>
              <a:t>by</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a:solidFill>
                  <a:srgbClr val="808080"/>
                </a:solidFill>
                <a:effectLst/>
                <a:latin typeface="Courier New" panose="02070309020205020404" pitchFamily="49" charset="0"/>
                <a:ea typeface="宋体" panose="02010600030101010101" pitchFamily="2" charset="-122"/>
              </a:rPr>
              <a:t>'\t'</a:t>
            </a:r>
            <a:r>
              <a:rPr lang="en-US" altLang="zh-CN" sz="1600" b="1" dirty="0">
                <a:solidFill>
                  <a:srgbClr val="000080"/>
                </a:solidFill>
                <a:effectLst/>
                <a:latin typeface="Courier New" panose="02070309020205020404" pitchFamily="49" charset="0"/>
                <a:ea typeface="宋体" panose="02010600030101010101" pitchFamily="2" charset="-122"/>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sp>
        <p:nvSpPr>
          <p:cNvPr id="5" name="文本框 4"/>
          <p:cNvSpPr txBox="1"/>
          <p:nvPr/>
        </p:nvSpPr>
        <p:spPr>
          <a:xfrm>
            <a:off x="533400" y="798259"/>
            <a:ext cx="6096000" cy="369332"/>
          </a:xfrm>
          <a:prstGeom prst="rect">
            <a:avLst/>
          </a:prstGeom>
          <a:noFill/>
        </p:spPr>
        <p:txBody>
          <a:bodyPr wrap="square">
            <a:spAutoFit/>
          </a:bodyPr>
          <a:lstStyle/>
          <a:p>
            <a:pPr marL="342900" indent="-342900">
              <a:spcBef>
                <a:spcPts val="200"/>
              </a:spcBef>
              <a:spcAft>
                <a:spcPts val="250"/>
              </a:spcAft>
              <a:buFont typeface="Wingdings" panose="05000000000000000000" pitchFamily="2" charset="2"/>
              <a:buChar char="l"/>
            </a:pPr>
            <a:r>
              <a:rPr lang="zh-CN" altLang="zh-CN" b="1" dirty="0">
                <a:latin typeface="阿里巴巴普惠体" panose="00020600040101010101"/>
                <a:ea typeface="微软雅黑" panose="020B0503020204020204" pitchFamily="34" charset="-122"/>
              </a:rPr>
              <a:t>创建</a:t>
            </a:r>
            <a:r>
              <a:rPr lang="en-US" altLang="zh-CN" b="1" dirty="0" err="1">
                <a:latin typeface="阿里巴巴普惠体" panose="00020600040101010101"/>
                <a:ea typeface="微软雅黑" panose="020B0503020204020204" pitchFamily="34" charset="-122"/>
              </a:rPr>
              <a:t>dw</a:t>
            </a:r>
            <a:r>
              <a:rPr lang="zh-CN" altLang="zh-CN" b="1" dirty="0">
                <a:latin typeface="阿里巴巴普惠体" panose="00020600040101010101"/>
                <a:ea typeface="微软雅黑" panose="020B0503020204020204" pitchFamily="34" charset="-122"/>
              </a:rPr>
              <a:t>层订单拉链</a:t>
            </a:r>
            <a:r>
              <a:rPr lang="zh-CN" altLang="zh-CN" b="1" dirty="0">
                <a:effectLst/>
                <a:latin typeface="阿里巴巴普惠体" panose="00020600040101010101"/>
                <a:ea typeface="微软雅黑" panose="020B0503020204020204" pitchFamily="34" charset="-122"/>
                <a:cs typeface="宋体" panose="02010600030101010101" pitchFamily="2" charset="-122"/>
              </a:rPr>
              <a:t>表</a:t>
            </a:r>
            <a:endParaRPr lang="zh-CN" altLang="zh-CN" b="1" dirty="0">
              <a:effectLst/>
              <a:latin typeface="阿里巴巴普惠体" panose="00020600040101010101"/>
              <a:ea typeface="微软雅黑 Light" panose="020B0502040204020203" pitchFamily="34" charset="-122"/>
              <a:cs typeface="宋体" panose="02010600030101010101" pitchFamily="2" charset="-122"/>
            </a:endParaRPr>
          </a:p>
        </p:txBody>
      </p:sp>
      <p:sp>
        <p:nvSpPr>
          <p:cNvPr id="6" name="文本框 5"/>
          <p:cNvSpPr txBox="1"/>
          <p:nvPr/>
        </p:nvSpPr>
        <p:spPr>
          <a:xfrm>
            <a:off x="438150" y="3538739"/>
            <a:ext cx="6096000" cy="369332"/>
          </a:xfrm>
          <a:prstGeom prst="rect">
            <a:avLst/>
          </a:prstGeom>
          <a:noFill/>
        </p:spPr>
        <p:txBody>
          <a:bodyPr wrap="square">
            <a:spAutoFit/>
          </a:bodyPr>
          <a:lstStyle/>
          <a:p>
            <a:pPr marL="342900" lvl="4" indent="-342900">
              <a:spcBef>
                <a:spcPts val="200"/>
              </a:spcBef>
              <a:spcAft>
                <a:spcPts val="250"/>
              </a:spcAft>
              <a:buFont typeface="Wingdings" panose="05000000000000000000" pitchFamily="2" charset="2"/>
              <a:buChar char="l"/>
            </a:pPr>
            <a:r>
              <a:rPr lang="zh-CN" altLang="zh-CN" b="1" dirty="0">
                <a:latin typeface="阿里巴巴普惠体" panose="00020600040101010101"/>
                <a:ea typeface="微软雅黑" panose="020B0503020204020204" pitchFamily="34" charset="-122"/>
              </a:rPr>
              <a:t>第一次全量数据导入</a:t>
            </a:r>
            <a:r>
              <a:rPr lang="en-US" altLang="zh-CN" b="1" dirty="0" err="1">
                <a:latin typeface="阿里巴巴普惠体" panose="00020600040101010101"/>
                <a:ea typeface="微软雅黑" panose="020B0503020204020204" pitchFamily="34" charset="-122"/>
              </a:rPr>
              <a:t>dw</a:t>
            </a:r>
            <a:r>
              <a:rPr lang="zh-CN" altLang="zh-CN" b="1" dirty="0">
                <a:latin typeface="阿里巴巴普惠体" panose="00020600040101010101"/>
                <a:ea typeface="微软雅黑" panose="020B0503020204020204" pitchFamily="34" charset="-122"/>
              </a:rPr>
              <a:t>层拉链表</a:t>
            </a:r>
            <a:endParaRPr lang="zh-CN" altLang="zh-CN" b="1" dirty="0">
              <a:latin typeface="阿里巴巴普惠体" panose="00020600040101010101"/>
              <a:ea typeface="微软雅黑" panose="020B0503020204020204" pitchFamily="34" charset="-122"/>
            </a:endParaRPr>
          </a:p>
        </p:txBody>
      </p:sp>
      <p:sp>
        <p:nvSpPr>
          <p:cNvPr id="8" name="文本框 7"/>
          <p:cNvSpPr txBox="1"/>
          <p:nvPr/>
        </p:nvSpPr>
        <p:spPr>
          <a:xfrm>
            <a:off x="619125" y="3908071"/>
            <a:ext cx="6096000" cy="338554"/>
          </a:xfrm>
          <a:prstGeom prst="rect">
            <a:avLst/>
          </a:prstGeom>
          <a:noFill/>
        </p:spPr>
        <p:txBody>
          <a:bodyPr wrap="square">
            <a:spAutoFit/>
          </a:bodyPr>
          <a:lstStyle/>
          <a:p>
            <a:pPr>
              <a:spcBef>
                <a:spcPts val="960"/>
              </a:spcBef>
              <a:spcAft>
                <a:spcPts val="960"/>
              </a:spcAft>
            </a:pPr>
            <a:r>
              <a:rPr lang="zh-CN" altLang="zh-CN" sz="1600"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订单表数据：</a:t>
            </a:r>
            <a:r>
              <a:rPr lang="en-US" altLang="zh-CN" sz="1600" dirty="0" err="1">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ods</a:t>
            </a:r>
            <a:r>
              <a:rPr lang="zh-CN" altLang="zh-CN" sz="1600"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层导入</a:t>
            </a:r>
            <a:r>
              <a:rPr lang="en-US" altLang="zh-CN" sz="1600" dirty="0" err="1">
                <a:solidFill>
                  <a:srgbClr val="333333"/>
                </a:solidFill>
                <a:effectLst/>
                <a:latin typeface="Open Sans" panose="020B0606030504020204" pitchFamily="34" charset="0"/>
                <a:ea typeface="微软雅黑 Light" panose="020B0502040204020203" pitchFamily="34" charset="-122"/>
                <a:cs typeface="Times New Roman" panose="02020603050405020304" pitchFamily="18" charset="0"/>
              </a:rPr>
              <a:t>dw</a:t>
            </a:r>
            <a:r>
              <a:rPr lang="zh-CN" altLang="zh-CN" sz="1600"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层</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文本框 9"/>
          <p:cNvSpPr txBox="1"/>
          <p:nvPr/>
        </p:nvSpPr>
        <p:spPr>
          <a:xfrm>
            <a:off x="619125" y="4246625"/>
            <a:ext cx="8010525" cy="2308324"/>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fact_</a:t>
            </a:r>
            <a:r>
              <a:rPr lang="en-US" altLang="zh-CN" sz="160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增加开始时间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-MM-dd'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增加结束时间</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from</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itcast_ods</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itcast_orders</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where</a:t>
            </a:r>
            <a:r>
              <a:rPr lang="en-US" altLang="zh-CN" sz="1600" dirty="0">
                <a:solidFill>
                  <a:srgbClr val="000000"/>
                </a:solidFill>
                <a:effectLst/>
                <a:latin typeface="Courier New" panose="02070309020205020404" pitchFamily="49" charset="0"/>
                <a:ea typeface="宋体" panose="02010600030101010101" pitchFamily="2" charset="-122"/>
              </a:rPr>
              <a:t> dt</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808080"/>
                </a:solidFill>
                <a:effectLst/>
                <a:latin typeface="Courier New" panose="02070309020205020404" pitchFamily="49" charset="0"/>
                <a:ea typeface="宋体" panose="02010600030101010101" pitchFamily="2" charset="-122"/>
              </a:rPr>
              <a:t>"2021-01-09"</a:t>
            </a:r>
            <a:r>
              <a:rPr lang="en-US" altLang="zh-CN" sz="1600" b="1" dirty="0">
                <a:solidFill>
                  <a:srgbClr val="000080"/>
                </a:solidFill>
                <a:effectLst/>
                <a:latin typeface="Courier New" panose="02070309020205020404" pitchFamily="49" charset="0"/>
                <a:ea typeface="宋体" panose="02010600030101010101" pitchFamily="2" charset="-122"/>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9" name="文本框 8"/>
          <p:cNvSpPr txBox="1"/>
          <p:nvPr/>
        </p:nvSpPr>
        <p:spPr>
          <a:xfrm>
            <a:off x="761999" y="1951376"/>
            <a:ext cx="9096376" cy="646331"/>
          </a:xfrm>
          <a:prstGeom prst="rect">
            <a:avLst/>
          </a:prstGeom>
          <a:solidFill>
            <a:srgbClr val="FFFFE4"/>
          </a:solidFill>
          <a:ln>
            <a:solidFill>
              <a:schemeClr val="tx1"/>
            </a:solidFill>
          </a:ln>
        </p:spPr>
        <p:txBody>
          <a:bodyPr wrap="square">
            <a:spAutoFit/>
          </a:bodyPr>
          <a:lstStyle/>
          <a:p>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mysql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uroot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source </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data</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hive_sql</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itcast_orders_append_update</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sql</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5" name="文本框 4"/>
          <p:cNvSpPr txBox="1"/>
          <p:nvPr/>
        </p:nvSpPr>
        <p:spPr>
          <a:xfrm>
            <a:off x="533400" y="798259"/>
            <a:ext cx="6096000" cy="369332"/>
          </a:xfrm>
          <a:prstGeom prst="rect">
            <a:avLst/>
          </a:prstGeom>
          <a:noFill/>
        </p:spPr>
        <p:txBody>
          <a:bodyPr wrap="square">
            <a:spAutoFit/>
          </a:bodyPr>
          <a:lstStyle/>
          <a:p>
            <a:pPr marL="342900" indent="-342900">
              <a:spcBef>
                <a:spcPts val="200"/>
              </a:spcBef>
              <a:spcAft>
                <a:spcPts val="250"/>
              </a:spcAft>
              <a:buFont typeface="Wingdings" panose="05000000000000000000" pitchFamily="2" charset="2"/>
              <a:buChar char="l"/>
            </a:pPr>
            <a:r>
              <a:rPr lang="zh-CN" altLang="zh-CN" sz="1800" b="1" dirty="0">
                <a:effectLst/>
                <a:latin typeface="微软雅黑 Light" panose="020B0502040204020203" pitchFamily="34" charset="-122"/>
                <a:ea typeface="微软雅黑" panose="020B0503020204020204" pitchFamily="34" charset="-122"/>
                <a:cs typeface="宋体" panose="02010600030101010101" pitchFamily="2" charset="-122"/>
              </a:rPr>
              <a:t>模拟新增和修改数据</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文本框 10"/>
          <p:cNvSpPr txBox="1"/>
          <p:nvPr/>
        </p:nvSpPr>
        <p:spPr>
          <a:xfrm>
            <a:off x="628649" y="1204471"/>
            <a:ext cx="9991725" cy="584775"/>
          </a:xfrm>
          <a:prstGeom prst="rect">
            <a:avLst/>
          </a:prstGeom>
          <a:noFill/>
        </p:spPr>
        <p:txBody>
          <a:bodyPr wrap="square">
            <a:spAutoFit/>
          </a:bodyPr>
          <a:lstStyle/>
          <a:p>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在</a:t>
            </a:r>
            <a:r>
              <a:rPr lang="en-US" altLang="zh-CN" sz="1600" dirty="0" err="1">
                <a:effectLst/>
                <a:latin typeface="阿里巴巴普惠体" panose="00020600040101010101"/>
                <a:ea typeface="微软雅黑 Light" panose="020B0502040204020203" pitchFamily="34" charset="-122"/>
                <a:cs typeface="Times New Roman" panose="02020603050405020304" pitchFamily="18" charset="0"/>
              </a:rPr>
              <a:t>mysql</a:t>
            </a:r>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中添加模拟增量数据</a:t>
            </a: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a:t>
            </a:r>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修改</a:t>
            </a:r>
            <a:r>
              <a:rPr lang="en-US" altLang="zh-CN" sz="1600" dirty="0" err="1">
                <a:effectLst/>
                <a:latin typeface="阿里巴巴普惠体" panose="00020600040101010101"/>
                <a:ea typeface="微软雅黑 Light" panose="020B0502040204020203" pitchFamily="34" charset="-122"/>
                <a:cs typeface="Times New Roman" panose="02020603050405020304" pitchFamily="18" charset="0"/>
              </a:rPr>
              <a:t>orderId</a:t>
            </a: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=1</a:t>
            </a:r>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的订单状态，添加新订单数据</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将资料中的</a:t>
            </a:r>
            <a:r>
              <a:rPr lang="en-US" altLang="zh-CN" sz="1600" dirty="0" err="1">
                <a:effectLst/>
                <a:latin typeface="阿里巴巴普惠体" panose="00020600040101010101"/>
                <a:ea typeface="微软雅黑 Light" panose="020B0502040204020203" pitchFamily="34" charset="-122"/>
                <a:cs typeface="Times New Roman" panose="02020603050405020304" pitchFamily="18" charset="0"/>
              </a:rPr>
              <a:t>itcast_orders_append_update.sql</a:t>
            </a:r>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脚本上传到</a:t>
            </a: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/export/data/</a:t>
            </a:r>
            <a:r>
              <a:rPr lang="en-US" altLang="zh-CN" sz="1600" dirty="0" err="1">
                <a:effectLst/>
                <a:latin typeface="阿里巴巴普惠体" panose="00020600040101010101"/>
                <a:ea typeface="微软雅黑 Light" panose="020B0502040204020203" pitchFamily="34" charset="-122"/>
                <a:cs typeface="Times New Roman" panose="02020603050405020304" pitchFamily="18" charset="0"/>
              </a:rPr>
              <a:t>hive_sql</a:t>
            </a:r>
            <a:r>
              <a:rPr lang="en-US" altLang="zh-CN" sz="1600" dirty="0">
                <a:effectLst/>
                <a:latin typeface="阿里巴巴普惠体" panose="00020600040101010101"/>
                <a:ea typeface="微软雅黑 Light" panose="020B0502040204020203" pitchFamily="34" charset="-122"/>
                <a:cs typeface="Times New Roman" panose="02020603050405020304" pitchFamily="18" charset="0"/>
              </a:rPr>
              <a:t>/</a:t>
            </a:r>
            <a:r>
              <a:rPr lang="zh-CN" altLang="zh-CN" sz="1600" dirty="0">
                <a:effectLst/>
                <a:latin typeface="阿里巴巴普惠体" panose="00020600040101010101"/>
                <a:ea typeface="微软雅黑 Light" panose="020B0502040204020203" pitchFamily="34" charset="-122"/>
                <a:cs typeface="Times New Roman" panose="02020603050405020304" pitchFamily="18" charset="0"/>
              </a:rPr>
              <a:t>目录</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p:txBody>
      </p:sp>
      <p:pic>
        <p:nvPicPr>
          <p:cNvPr id="12" name="图片 11"/>
          <p:cNvPicPr/>
          <p:nvPr/>
        </p:nvPicPr>
        <p:blipFill>
          <a:blip r:embed="rId1"/>
          <a:stretch>
            <a:fillRect/>
          </a:stretch>
        </p:blipFill>
        <p:spPr>
          <a:xfrm>
            <a:off x="628649" y="3078340"/>
            <a:ext cx="5695950" cy="1311910"/>
          </a:xfrm>
          <a:prstGeom prst="rect">
            <a:avLst/>
          </a:prstGeom>
        </p:spPr>
      </p:pic>
      <p:pic>
        <p:nvPicPr>
          <p:cNvPr id="13" name="图片 12"/>
          <p:cNvPicPr/>
          <p:nvPr/>
        </p:nvPicPr>
        <p:blipFill>
          <a:blip r:embed="rId2"/>
          <a:stretch>
            <a:fillRect/>
          </a:stretch>
        </p:blipFill>
        <p:spPr>
          <a:xfrm>
            <a:off x="7849235" y="2882125"/>
            <a:ext cx="1875790" cy="3187700"/>
          </a:xfrm>
          <a:prstGeom prst="rect">
            <a:avLst/>
          </a:prstGeom>
        </p:spPr>
      </p:pic>
      <p:pic>
        <p:nvPicPr>
          <p:cNvPr id="4" name="图片 3"/>
          <p:cNvPicPr>
            <a:picLocks noChangeAspect="1"/>
          </p:cNvPicPr>
          <p:nvPr/>
        </p:nvPicPr>
        <p:blipFill>
          <a:blip r:embed="rId3"/>
          <a:stretch>
            <a:fillRect/>
          </a:stretch>
        </p:blipFill>
        <p:spPr>
          <a:xfrm>
            <a:off x="670839" y="4997833"/>
            <a:ext cx="6416078" cy="500883"/>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5" name="文本框 4"/>
          <p:cNvSpPr txBox="1"/>
          <p:nvPr/>
        </p:nvSpPr>
        <p:spPr>
          <a:xfrm>
            <a:off x="533400" y="798259"/>
            <a:ext cx="6096000" cy="369332"/>
          </a:xfrm>
          <a:prstGeom prst="rect">
            <a:avLst/>
          </a:prstGeom>
          <a:noFill/>
        </p:spPr>
        <p:txBody>
          <a:bodyPr wrap="square">
            <a:spAutoFit/>
          </a:bodyPr>
          <a:lstStyle/>
          <a:p>
            <a:pPr marL="342900" indent="-342900">
              <a:spcBef>
                <a:spcPts val="200"/>
              </a:spcBef>
              <a:spcAft>
                <a:spcPts val="250"/>
              </a:spcAft>
              <a:buFont typeface="Wingdings" panose="05000000000000000000" pitchFamily="2" charset="2"/>
              <a:buChar char="l"/>
            </a:pPr>
            <a:r>
              <a:rPr lang="en-US"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rPr>
              <a:t>Sqoop</a:t>
            </a:r>
            <a:r>
              <a:rPr lang="zh-CN" altLang="zh-CN" sz="1800" b="1" dirty="0">
                <a:effectLst/>
                <a:latin typeface="微软雅黑 Light" panose="020B0502040204020203" pitchFamily="34" charset="-122"/>
                <a:ea typeface="微软雅黑" panose="020B0503020204020204" pitchFamily="34" charset="-122"/>
                <a:cs typeface="宋体" panose="02010600030101010101" pitchFamily="2" charset="-122"/>
              </a:rPr>
              <a:t>抽取增量数据导入</a:t>
            </a:r>
            <a:r>
              <a:rPr lang="en-US" altLang="zh-CN" sz="1800" b="1" dirty="0" err="1">
                <a:effectLst/>
                <a:latin typeface="微软雅黑 Light" panose="020B0502040204020203" pitchFamily="34" charset="-122"/>
                <a:ea typeface="微软雅黑 Light" panose="020B0502040204020203" pitchFamily="34" charset="-122"/>
                <a:cs typeface="宋体" panose="02010600030101010101" pitchFamily="2" charset="-122"/>
              </a:rPr>
              <a:t>ods</a:t>
            </a:r>
            <a:r>
              <a:rPr lang="zh-CN" altLang="zh-CN" sz="1800" b="1" dirty="0">
                <a:effectLst/>
                <a:latin typeface="微软雅黑 Light" panose="020B0502040204020203" pitchFamily="34" charset="-122"/>
                <a:ea typeface="微软雅黑" panose="020B0503020204020204" pitchFamily="34" charset="-122"/>
                <a:cs typeface="宋体" panose="02010600030101010101" pitchFamily="2" charset="-122"/>
              </a:rPr>
              <a:t>层</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文本框 10"/>
          <p:cNvSpPr txBox="1"/>
          <p:nvPr/>
        </p:nvSpPr>
        <p:spPr>
          <a:xfrm>
            <a:off x="628649" y="1204471"/>
            <a:ext cx="9991725" cy="369332"/>
          </a:xfrm>
          <a:prstGeom prst="rect">
            <a:avLst/>
          </a:prstGeom>
          <a:noFill/>
        </p:spPr>
        <p:txBody>
          <a:bodyPr wrap="square">
            <a:spAutoFit/>
          </a:bodyPr>
          <a:lstStyle/>
          <a:p>
            <a:r>
              <a:rPr lang="zh-CN"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表输入组件</a:t>
            </a:r>
            <a:r>
              <a:rPr lang="en-US" altLang="zh-CN" sz="1600" dirty="0" err="1">
                <a:solidFill>
                  <a:srgbClr val="333333"/>
                </a:solidFill>
                <a:effectLst/>
                <a:latin typeface="阿里巴巴普惠体" panose="00020600040101010101"/>
                <a:ea typeface="微软雅黑 Light" panose="020B0502040204020203" pitchFamily="34" charset="-122"/>
                <a:cs typeface="Times New Roman" panose="02020603050405020304" pitchFamily="18" charset="0"/>
              </a:rPr>
              <a:t>sql</a:t>
            </a:r>
            <a:r>
              <a:rPr lang="zh-CN"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语句</a:t>
            </a:r>
            <a:r>
              <a:rPr lang="zh-CN" altLang="zh-CN" sz="1800" dirty="0">
                <a:solidFill>
                  <a:srgbClr val="333333"/>
                </a:solidFill>
                <a:effectLst/>
                <a:latin typeface="Open Sans" panose="020B0606030504020204" pitchFamily="34" charset="0"/>
                <a:ea typeface="微软雅黑 Light" panose="020B0502040204020203" pitchFamily="34" charset="-122"/>
                <a:cs typeface="Open Sans" panose="020B0606030504020204" pitchFamily="34" charset="0"/>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文本框 9"/>
          <p:cNvSpPr txBox="1"/>
          <p:nvPr/>
        </p:nvSpPr>
        <p:spPr>
          <a:xfrm>
            <a:off x="642618" y="1655162"/>
            <a:ext cx="10730231" cy="657681"/>
          </a:xfrm>
          <a:prstGeom prst="rect">
            <a:avLst/>
          </a:prstGeom>
          <a:solidFill>
            <a:srgbClr val="FFFFE4"/>
          </a:solidFill>
          <a:ln>
            <a:solidFill>
              <a:schemeClr val="tx1"/>
            </a:solidFill>
          </a:ln>
        </p:spPr>
        <p:txBody>
          <a:bodyPr wrap="square">
            <a:spAutoFit/>
          </a:bodyPr>
          <a:lstStyle/>
          <a:p>
            <a:pPr>
              <a:lnSpc>
                <a:spcPts val="1800"/>
              </a:lnSpc>
              <a:spcBef>
                <a:spcPts val="360"/>
              </a:spcBef>
              <a:spcAft>
                <a:spcPts val="360"/>
              </a:spcAft>
            </a:pPr>
            <a:r>
              <a:rPr lang="en-US" altLang="zh-CN" sz="1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a:t>
            </a:r>
            <a:r>
              <a:rPr lang="zh-CN" altLang="zh-CN" sz="1800" dirty="0">
                <a:solidFill>
                  <a:srgbClr val="008000"/>
                </a:solidFill>
                <a:effectLst/>
                <a:latin typeface="微软雅黑 Light" panose="020B0502040204020203" pitchFamily="34" charset="-122"/>
                <a:ea typeface="宋体" panose="02010600030101010101" pitchFamily="2" charset="-122"/>
                <a:cs typeface="宋体" panose="02010600030101010101" pitchFamily="2" charset="-122"/>
              </a:rPr>
              <a:t>在订单表中创建</a:t>
            </a:r>
            <a:r>
              <a:rPr lang="en-US" altLang="zh-CN" sz="1800" dirty="0">
                <a:solidFill>
                  <a:srgbClr val="008000"/>
                </a:solidFill>
                <a:effectLst/>
                <a:latin typeface="Consolas" panose="020B0609020204030204" pitchFamily="49" charset="0"/>
                <a:ea typeface="Consolas" panose="020B0609020204030204" pitchFamily="49" charset="0"/>
                <a:cs typeface="Consolas" panose="020B0609020204030204" pitchFamily="49" charset="0"/>
              </a:rPr>
              <a:t> </a:t>
            </a:r>
            <a:r>
              <a:rPr lang="en-US" altLang="zh-CN" sz="18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2020-09-10</a:t>
            </a:r>
            <a:r>
              <a:rPr lang="zh-CN" altLang="zh-CN" sz="1800" dirty="0">
                <a:solidFill>
                  <a:srgbClr val="008000"/>
                </a:solidFill>
                <a:effectLst/>
                <a:latin typeface="微软雅黑 Light" panose="020B0502040204020203" pitchFamily="34" charset="-122"/>
                <a:ea typeface="宋体" panose="02010600030101010101" pitchFamily="2" charset="-122"/>
                <a:cs typeface="宋体" panose="02010600030101010101" pitchFamily="2" charset="-122"/>
              </a:rPr>
              <a:t>分区</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lnSpc>
                <a:spcPts val="1800"/>
              </a:lnSpc>
              <a:spcBef>
                <a:spcPts val="360"/>
              </a:spcBef>
              <a:spcAft>
                <a:spcPts val="360"/>
              </a:spcAft>
            </a:pPr>
            <a:r>
              <a:rPr lang="en-US" altLang="zh-CN" sz="18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alter table </a:t>
            </a:r>
            <a:r>
              <a:rPr lang="en-US" altLang="zh-CN" sz="1800" dirty="0" err="1">
                <a:solidFill>
                  <a:srgbClr val="000000"/>
                </a:solidFill>
                <a:effectLst/>
                <a:latin typeface="Consolas" panose="020B0609020204030204" pitchFamily="49" charset="0"/>
                <a:ea typeface="宋体" panose="02010600030101010101" pitchFamily="2" charset="-122"/>
                <a:cs typeface="Consolas" panose="020B0609020204030204" pitchFamily="49" charset="0"/>
              </a:rPr>
              <a:t>itcast_ods.itcast_orders</a:t>
            </a:r>
            <a:r>
              <a:rPr lang="en-US" altLang="zh-CN" sz="1800" dirty="0">
                <a:solidFill>
                  <a:srgbClr val="000000"/>
                </a:solidFill>
                <a:effectLst/>
                <a:latin typeface="Consolas" panose="020B0609020204030204" pitchFamily="49" charset="0"/>
                <a:ea typeface="宋体" panose="02010600030101010101" pitchFamily="2" charset="-122"/>
                <a:cs typeface="Consolas" panose="020B0609020204030204" pitchFamily="49" charset="0"/>
              </a:rPr>
              <a:t>  add partition(dt='2021-01-10');</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p:cNvSpPr txBox="1"/>
          <p:nvPr/>
        </p:nvSpPr>
        <p:spPr>
          <a:xfrm>
            <a:off x="628649" y="2544459"/>
            <a:ext cx="10744200" cy="3515282"/>
          </a:xfrm>
          <a:prstGeom prst="rect">
            <a:avLst/>
          </a:prstGeom>
          <a:solidFill>
            <a:srgbClr val="FFFFE4"/>
          </a:solidFill>
          <a:ln>
            <a:solidFill>
              <a:schemeClr val="tx1"/>
            </a:solidFill>
          </a:ln>
        </p:spPr>
        <p:txBody>
          <a:bodyPr wrap="square">
            <a:spAutoFit/>
          </a:bodyPr>
          <a:lstStyle/>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import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://node1:3306/</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itcast_shop</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itcast_orders</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--target-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dir</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/user/hive/warehouse/</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itcast_ods.db</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itcast_orders</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/dt=2021-01-10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--check-column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modifiedTime</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--incremental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lastmodified</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--last-value "2021-01-10 00:00:00"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--fields-terminated-by '\t'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--m 1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rPr>
              <a:t>--append </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5" name="文本框 4"/>
          <p:cNvSpPr txBox="1"/>
          <p:nvPr/>
        </p:nvSpPr>
        <p:spPr>
          <a:xfrm>
            <a:off x="533400" y="798259"/>
            <a:ext cx="6096000" cy="369332"/>
          </a:xfrm>
          <a:prstGeom prst="rect">
            <a:avLst/>
          </a:prstGeom>
          <a:noFill/>
        </p:spPr>
        <p:txBody>
          <a:bodyPr wrap="square">
            <a:spAutoFit/>
          </a:bodyPr>
          <a:lstStyle/>
          <a:p>
            <a:pPr marL="342900" indent="-342900">
              <a:spcBef>
                <a:spcPts val="200"/>
              </a:spcBef>
              <a:spcAft>
                <a:spcPts val="250"/>
              </a:spcAft>
              <a:buFont typeface="Wingdings" panose="05000000000000000000" pitchFamily="2" charset="2"/>
              <a:buChar char="l"/>
            </a:pPr>
            <a:r>
              <a:rPr lang="en-US" altLang="zh-CN" sz="1800" b="1">
                <a:effectLst/>
                <a:latin typeface="微软雅黑 Light" panose="020B0502040204020203" pitchFamily="34" charset="-122"/>
                <a:ea typeface="微软雅黑 Light" panose="020B0502040204020203" pitchFamily="34" charset="-122"/>
                <a:cs typeface="宋体" panose="02010600030101010101" pitchFamily="2" charset="-122"/>
              </a:rPr>
              <a:t>Sqoop</a:t>
            </a:r>
            <a:r>
              <a:rPr lang="zh-CN" altLang="zh-CN" sz="1800" b="1">
                <a:effectLst/>
                <a:latin typeface="微软雅黑 Light" panose="020B0502040204020203" pitchFamily="34" charset="-122"/>
                <a:ea typeface="微软雅黑" panose="020B0503020204020204" pitchFamily="34" charset="-122"/>
                <a:cs typeface="宋体" panose="02010600030101010101" pitchFamily="2" charset="-122"/>
              </a:rPr>
              <a:t>抽取增量数据导入</a:t>
            </a:r>
            <a:r>
              <a:rPr lang="en-US" altLang="zh-CN" sz="1800" b="1">
                <a:effectLst/>
                <a:latin typeface="微软雅黑 Light" panose="020B0502040204020203" pitchFamily="34" charset="-122"/>
                <a:ea typeface="微软雅黑 Light" panose="020B0502040204020203" pitchFamily="34" charset="-122"/>
                <a:cs typeface="宋体" panose="02010600030101010101" pitchFamily="2" charset="-122"/>
              </a:rPr>
              <a:t>ods</a:t>
            </a:r>
            <a:r>
              <a:rPr lang="zh-CN" altLang="zh-CN" sz="1800" b="1">
                <a:effectLst/>
                <a:latin typeface="微软雅黑 Light" panose="020B0502040204020203" pitchFamily="34" charset="-122"/>
                <a:ea typeface="微软雅黑" panose="020B0503020204020204" pitchFamily="34" charset="-122"/>
                <a:cs typeface="宋体" panose="02010600030101010101" pitchFamily="2" charset="-122"/>
              </a:rPr>
              <a:t>层</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1" name="文本框 10"/>
          <p:cNvSpPr txBox="1"/>
          <p:nvPr/>
        </p:nvSpPr>
        <p:spPr>
          <a:xfrm>
            <a:off x="628649" y="1204471"/>
            <a:ext cx="9991725"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srgbClr val="333333"/>
                </a:solidFill>
                <a:effectLst/>
                <a:uLnTx/>
                <a:uFillTx/>
                <a:latin typeface="阿里巴巴普惠体" panose="00020600040101010101"/>
                <a:ea typeface="微软雅黑 Light" panose="020B0502040204020203" pitchFamily="34" charset="-122"/>
                <a:cs typeface="Open Sans" panose="020B0606030504020204" pitchFamily="34" charset="0"/>
              </a:rPr>
              <a:t>表输入组件</a:t>
            </a:r>
            <a:r>
              <a:rPr kumimoji="0" lang="en-US" altLang="zh-CN" sz="1600" b="0" i="0" u="none" strike="noStrike" kern="1200" cap="none" spc="0" normalizeH="0" baseline="0" noProof="0" dirty="0" err="1">
                <a:ln>
                  <a:noFill/>
                </a:ln>
                <a:solidFill>
                  <a:srgbClr val="333333"/>
                </a:solidFill>
                <a:effectLst/>
                <a:uLnTx/>
                <a:uFillTx/>
                <a:latin typeface="阿里巴巴普惠体" panose="00020600040101010101"/>
                <a:ea typeface="微软雅黑 Light" panose="020B0502040204020203" pitchFamily="34" charset="-122"/>
                <a:cs typeface="Times New Roman" panose="02020603050405020304" pitchFamily="18" charset="0"/>
              </a:rPr>
              <a:t>sql</a:t>
            </a:r>
            <a:r>
              <a:rPr kumimoji="0" lang="zh-CN" altLang="zh-CN" sz="1600" b="0" i="0" u="none" strike="noStrike" kern="1200" cap="none" spc="0" normalizeH="0" baseline="0" noProof="0" dirty="0">
                <a:ln>
                  <a:noFill/>
                </a:ln>
                <a:solidFill>
                  <a:srgbClr val="333333"/>
                </a:solidFill>
                <a:effectLst/>
                <a:uLnTx/>
                <a:uFillTx/>
                <a:latin typeface="阿里巴巴普惠体" panose="00020600040101010101"/>
                <a:ea typeface="微软雅黑 Light" panose="020B0502040204020203" pitchFamily="34" charset="-122"/>
                <a:cs typeface="Open Sans" panose="020B0606030504020204" pitchFamily="34" charset="0"/>
              </a:rPr>
              <a:t>语句</a:t>
            </a:r>
            <a:r>
              <a:rPr kumimoji="0" lang="zh-CN" altLang="zh-CN" sz="1800" b="0"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0" name="文本框 9"/>
          <p:cNvSpPr txBox="1"/>
          <p:nvPr/>
        </p:nvSpPr>
        <p:spPr>
          <a:xfrm>
            <a:off x="642618" y="1655162"/>
            <a:ext cx="10730231" cy="657681"/>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ts val="1800"/>
              </a:lnSpc>
              <a:spcBef>
                <a:spcPts val="360"/>
              </a:spcBef>
              <a:spcAft>
                <a:spcPts val="36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nsolas" panose="020B0609020204030204" pitchFamily="49" charset="0"/>
                <a:ea typeface="Consolas" panose="020B0609020204030204" pitchFamily="49" charset="0"/>
                <a:cs typeface="Consolas" panose="020B0609020204030204" pitchFamily="49" charset="0"/>
              </a:rPr>
              <a:t>-- </a:t>
            </a:r>
            <a:r>
              <a:rPr kumimoji="0" lang="zh-CN" altLang="zh-CN" sz="1800" b="0" i="0" u="none" strike="noStrike" kern="1200" cap="none" spc="0" normalizeH="0" baseline="0" noProof="0" dirty="0">
                <a:ln>
                  <a:noFill/>
                </a:ln>
                <a:solidFill>
                  <a:srgbClr val="008000"/>
                </a:solidFill>
                <a:effectLst/>
                <a:uLnTx/>
                <a:uFillTx/>
                <a:latin typeface="微软雅黑 Light" panose="020B0502040204020203" pitchFamily="34" charset="-122"/>
                <a:ea typeface="宋体" panose="02010600030101010101" pitchFamily="2" charset="-122"/>
                <a:cs typeface="宋体" panose="02010600030101010101" pitchFamily="2" charset="-122"/>
              </a:rPr>
              <a:t>在订单表中创建</a:t>
            </a:r>
            <a:r>
              <a:rPr kumimoji="0" lang="en-US" altLang="zh-CN" sz="1800" b="0" i="0" u="none" strike="noStrike" kern="1200" cap="none" spc="0" normalizeH="0" baseline="0" noProof="0" dirty="0">
                <a:ln>
                  <a:noFill/>
                </a:ln>
                <a:solidFill>
                  <a:srgbClr val="008000"/>
                </a:solidFill>
                <a:effectLst/>
                <a:uLnTx/>
                <a:uFillTx/>
                <a:latin typeface="Consolas" panose="020B0609020204030204" pitchFamily="49" charset="0"/>
                <a:ea typeface="Consolas" panose="020B0609020204030204" pitchFamily="49" charset="0"/>
                <a:cs typeface="Consolas" panose="020B0609020204030204" pitchFamily="49" charset="0"/>
              </a:rPr>
              <a:t> </a:t>
            </a: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2020-09-10</a:t>
            </a:r>
            <a:r>
              <a:rPr kumimoji="0" lang="zh-CN" altLang="zh-CN" sz="1800" b="0" i="0" u="none" strike="noStrike" kern="1200" cap="none" spc="0" normalizeH="0" baseline="0" noProof="0" dirty="0">
                <a:ln>
                  <a:noFill/>
                </a:ln>
                <a:solidFill>
                  <a:srgbClr val="008000"/>
                </a:solidFill>
                <a:effectLst/>
                <a:uLnTx/>
                <a:uFillTx/>
                <a:latin typeface="微软雅黑 Light" panose="020B0502040204020203" pitchFamily="34" charset="-122"/>
                <a:ea typeface="宋体" panose="02010600030101010101" pitchFamily="2" charset="-122"/>
                <a:cs typeface="宋体" panose="02010600030101010101" pitchFamily="2" charset="-122"/>
              </a:rPr>
              <a:t>分区</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ts val="1800"/>
              </a:lnSpc>
              <a:spcBef>
                <a:spcPts val="360"/>
              </a:spcBef>
              <a:spcAft>
                <a:spcPts val="360"/>
              </a:spcAft>
              <a:buClrTx/>
              <a:buSzTx/>
              <a:buFontTx/>
              <a:buNone/>
              <a:defRPr/>
            </a:pP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alter table </a:t>
            </a:r>
            <a:r>
              <a:rPr kumimoji="0" lang="en-US" altLang="zh-CN" sz="1800" b="0" i="0" u="none" strike="noStrike" kern="1200" cap="none" spc="0" normalizeH="0" baseline="0" noProof="0" dirty="0" err="1">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itcast_ods.itcast_orders</a:t>
            </a:r>
            <a:r>
              <a:rPr kumimoji="0" lang="en-US" altLang="zh-CN" sz="1800" b="0" i="0" u="none" strike="noStrike" kern="1200" cap="none" spc="0" normalizeH="0" baseline="0" noProof="0" dirty="0">
                <a:ln>
                  <a:noFill/>
                </a:ln>
                <a:solidFill>
                  <a:srgbClr val="000000"/>
                </a:solidFill>
                <a:effectLst/>
                <a:uLnTx/>
                <a:uFillTx/>
                <a:latin typeface="Consolas" panose="020B0609020204030204" pitchFamily="49" charset="0"/>
                <a:ea typeface="宋体" panose="02010600030101010101" pitchFamily="2" charset="-122"/>
                <a:cs typeface="Consolas" panose="020B0609020204030204" pitchFamily="49" charset="0"/>
              </a:rPr>
              <a:t>  add partition(dt='2021-01-10');</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14" name="文本框 13"/>
          <p:cNvSpPr txBox="1"/>
          <p:nvPr/>
        </p:nvSpPr>
        <p:spPr>
          <a:xfrm>
            <a:off x="642618" y="2658759"/>
            <a:ext cx="10744200" cy="3515282"/>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export</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server</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800" b="0" i="0" u="none" strike="noStrike" kern="120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-1.4.7</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bin</a:t>
            </a:r>
            <a:r>
              <a:rPr kumimoji="0" lang="en-US" altLang="zh-CN" sz="18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8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import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 </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jdbc:mysql</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://node1:3306/</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itcast_shop</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 root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 123456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--table </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itcast_orders</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--target-</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dir</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/user/hive/warehouse/</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itcast_ods.db</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itcast_orders</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/dt=2021-01-10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--check-column </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modifiedTime</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--incremental </a:t>
            </a:r>
            <a:r>
              <a:rPr kumimoji="0" lang="en-US" altLang="zh-CN" sz="18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lastmodified</a:t>
            </a: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--last-value "2021-01-10 00:00:00"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--fields-terminated-by '\t'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--m 1 \</a:t>
            </a:r>
            <a:endParaRPr kumimoji="0" lang="zh-CN" altLang="zh-CN" sz="20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mn-cs"/>
              </a:rPr>
              <a:t>--append </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5" name="文本框 4"/>
          <p:cNvSpPr txBox="1"/>
          <p:nvPr/>
        </p:nvSpPr>
        <p:spPr>
          <a:xfrm>
            <a:off x="533400" y="798259"/>
            <a:ext cx="6096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en-US" altLang="zh-CN" sz="1800" b="1"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rPr>
              <a:t>ods</a:t>
            </a:r>
            <a:r>
              <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宋体" panose="02010600030101010101" pitchFamily="2" charset="-122"/>
              </a:rPr>
              <a:t>层数据合并到</a:t>
            </a:r>
            <a:r>
              <a:rPr kumimoji="0" lang="en-US" altLang="zh-CN" sz="1800" b="1"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rPr>
              <a:t>dw</a:t>
            </a:r>
            <a:r>
              <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宋体" panose="02010600030101010101" pitchFamily="2" charset="-122"/>
              </a:rPr>
              <a:t>层拉链表中</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2" name="文本框 11"/>
          <p:cNvSpPr txBox="1"/>
          <p:nvPr/>
        </p:nvSpPr>
        <p:spPr>
          <a:xfrm>
            <a:off x="642937" y="1655689"/>
            <a:ext cx="10658475" cy="6647974"/>
          </a:xfrm>
          <a:prstGeom prst="rect">
            <a:avLst/>
          </a:prstGeom>
          <a:solidFill>
            <a:srgbClr val="FFFFE4"/>
          </a:solidFill>
          <a:ln>
            <a:solidFill>
              <a:schemeClr val="tx1"/>
            </a:solidFill>
          </a:ln>
        </p:spPr>
        <p:txBody>
          <a:bodyPr wrap="square">
            <a:spAutoFit/>
          </a:bodyPr>
          <a:lstStyle/>
          <a:p>
            <a:pPr>
              <a:spcBef>
                <a:spcPts val="360"/>
              </a:spcBef>
              <a:spcAft>
                <a:spcPts val="36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dw_start_date</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修改</a:t>
            </a: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end_date</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'2021-01-10'</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dw_end_date</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dw_end_date</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  dw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itcast_orders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'2021-01-10'</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ods</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union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all</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今天新增数据的插入动作</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增加开始时间</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'yyyy-MM-dd'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dw_start_date</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增加结束时间</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dw_end_date</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itcast_orders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dt</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'2021-01-10'</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a:off x="642937" y="1249477"/>
            <a:ext cx="6096000"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panose="020B0503020204020204" pitchFamily="34" charset="-122"/>
                <a:cs typeface="Times New Roman" panose="02020603050405020304" pitchFamily="18" charset="0"/>
              </a:rPr>
              <a:t>合并历史数据和最新数据到拉链表</a:t>
            </a:r>
            <a:r>
              <a:rPr kumimoji="0" lang="en-US" altLang="zh-CN" sz="1600" b="0" i="0" u="none" strike="noStrike" kern="1200" cap="none" spc="0" normalizeH="0" baseline="0" noProof="0" dirty="0" err="1">
                <a:ln>
                  <a:noFill/>
                </a:ln>
                <a:solidFill>
                  <a:prstClr val="black"/>
                </a:solidFill>
                <a:effectLst/>
                <a:uLnTx/>
                <a:uFillTx/>
                <a:latin typeface="阿里巴巴普惠体" panose="00020600040101010101"/>
                <a:ea typeface="微软雅黑" panose="020B0503020204020204" pitchFamily="34" charset="-122"/>
                <a:cs typeface="Times New Roman" panose="02020603050405020304" pitchFamily="18" charset="0"/>
              </a:rPr>
              <a:t>sql</a:t>
            </a:r>
            <a:endPar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订单事实表数据加载</a:t>
            </a:r>
            <a:r>
              <a:rPr kumimoji="1" lang="en-US" altLang="zh-CN" dirty="0"/>
              <a:t>-</a:t>
            </a:r>
            <a:r>
              <a:rPr kumimoji="1" lang="zh-CN" altLang="en-US" dirty="0"/>
              <a:t>拉链表</a:t>
            </a:r>
            <a:endParaRPr kumimoji="1" lang="zh-CN" altLang="en-US" dirty="0"/>
          </a:p>
        </p:txBody>
      </p:sp>
      <p:sp>
        <p:nvSpPr>
          <p:cNvPr id="5" name="文本框 4"/>
          <p:cNvSpPr txBox="1"/>
          <p:nvPr/>
        </p:nvSpPr>
        <p:spPr>
          <a:xfrm>
            <a:off x="533400" y="798259"/>
            <a:ext cx="6096000" cy="369332"/>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en-US" altLang="zh-CN" sz="1800" b="1"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rPr>
              <a:t>ods</a:t>
            </a:r>
            <a:r>
              <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宋体" panose="02010600030101010101" pitchFamily="2" charset="-122"/>
              </a:rPr>
              <a:t>层数据合并到</a:t>
            </a:r>
            <a:r>
              <a:rPr kumimoji="0" lang="en-US" altLang="zh-CN" sz="1800" b="1" i="0" u="none" strike="noStrike" kern="1200" cap="none" spc="0" normalizeH="0" baseline="0" noProof="0" dirty="0" err="1">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rPr>
              <a:t>dw</a:t>
            </a:r>
            <a:r>
              <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panose="020B0503020204020204" pitchFamily="34" charset="-122"/>
                <a:cs typeface="宋体" panose="02010600030101010101" pitchFamily="2" charset="-122"/>
              </a:rPr>
              <a:t>层拉链表中</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12" name="文本框 11"/>
          <p:cNvSpPr txBox="1"/>
          <p:nvPr/>
        </p:nvSpPr>
        <p:spPr>
          <a:xfrm>
            <a:off x="623887" y="1760464"/>
            <a:ext cx="10658475" cy="553998"/>
          </a:xfrm>
          <a:prstGeom prst="rect">
            <a:avLst/>
          </a:prstGeom>
          <a:solidFill>
            <a:srgbClr val="FFFFE4"/>
          </a:solidFill>
          <a:ln>
            <a:solidFill>
              <a:schemeClr val="tx1"/>
            </a:solidFill>
          </a:ln>
        </p:spPr>
        <p:txBody>
          <a:bodyPr wrap="square">
            <a:spAutoFit/>
          </a:bodyPr>
          <a:lstStyle/>
          <a:p>
            <a:r>
              <a:rPr lang="en-US" altLang="zh-CN" sz="1800" b="1" dirty="0">
                <a:solidFill>
                  <a:srgbClr val="0000FF"/>
                </a:solidFill>
                <a:effectLst/>
                <a:latin typeface="Courier New" panose="02070309020205020404" pitchFamily="49" charset="0"/>
                <a:ea typeface="宋体" panose="02010600030101010101" pitchFamily="2" charset="-122"/>
              </a:rPr>
              <a:t>select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80"/>
                </a:solidFill>
                <a:effectLst/>
                <a:latin typeface="Courier New" panose="02070309020205020404" pitchFamily="49" charset="0"/>
                <a:ea typeface="宋体" panose="02010600030101010101" pitchFamily="2" charset="-122"/>
              </a:rPr>
              <a: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from</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err="1">
                <a:solidFill>
                  <a:srgbClr val="000000"/>
                </a:solidFill>
                <a:effectLst/>
                <a:latin typeface="Courier New" panose="02070309020205020404" pitchFamily="49" charset="0"/>
                <a:ea typeface="宋体" panose="02010600030101010101" pitchFamily="2" charset="-122"/>
              </a:rPr>
              <a:t>itcast_dw</a:t>
            </a:r>
            <a:r>
              <a:rPr lang="en-US" altLang="zh-CN" sz="1800" b="1" dirty="0" err="1">
                <a:solidFill>
                  <a:srgbClr val="000080"/>
                </a:solidFill>
                <a:effectLst/>
                <a:latin typeface="Courier New" panose="02070309020205020404" pitchFamily="49" charset="0"/>
                <a:ea typeface="宋体" panose="02010600030101010101" pitchFamily="2" charset="-122"/>
              </a:rPr>
              <a:t>.</a:t>
            </a:r>
            <a:r>
              <a:rPr lang="en-US" altLang="zh-CN" sz="1800" dirty="0" err="1">
                <a:solidFill>
                  <a:srgbClr val="000000"/>
                </a:solidFill>
                <a:effectLst/>
                <a:latin typeface="Courier New" panose="02070309020205020404" pitchFamily="49" charset="0"/>
                <a:ea typeface="宋体" panose="02010600030101010101" pitchFamily="2" charset="-122"/>
              </a:rPr>
              <a:t>dw_fact_orders</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limit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a:solidFill>
                  <a:srgbClr val="FF8000"/>
                </a:solidFill>
                <a:effectLst/>
                <a:latin typeface="Courier New" panose="02070309020205020404" pitchFamily="49" charset="0"/>
                <a:ea typeface="宋体" panose="02010600030101010101" pitchFamily="2" charset="-122"/>
              </a:rPr>
              <a:t>15</a:t>
            </a:r>
            <a:r>
              <a:rPr lang="en-US" altLang="zh-CN" sz="1800" b="1" dirty="0">
                <a:solidFill>
                  <a:srgbClr val="000080"/>
                </a:solidFill>
                <a:effectLst/>
                <a:latin typeface="Courier New" panose="02070309020205020404" pitchFamily="49" charset="0"/>
                <a:ea typeface="宋体" panose="02010600030101010101" pitchFamily="2" charset="-122"/>
              </a:rPr>
              <a:t>;</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a:off x="533400" y="1249477"/>
            <a:ext cx="609600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black"/>
                </a:solidFill>
                <a:effectLst/>
                <a:uLnTx/>
                <a:uFillTx/>
                <a:latin typeface="阿里巴巴普惠体" panose="00020600040101010101"/>
                <a:ea typeface="微软雅黑" panose="020B0503020204020204" pitchFamily="34" charset="-122"/>
                <a:cs typeface="Times New Roman" panose="02020603050405020304" pitchFamily="18" charset="0"/>
              </a:rPr>
              <a:t>  验证数据查询拉链表数据</a:t>
            </a:r>
            <a:endParaRPr kumimoji="0" lang="zh-CN" altLang="en-US" sz="1600" b="0" i="0" u="none" strike="noStrike" kern="1200" cap="none" spc="0" normalizeH="0" baseline="0" noProof="0" dirty="0">
              <a:ln>
                <a:noFill/>
              </a:ln>
              <a:solidFill>
                <a:prstClr val="black"/>
              </a:solidFill>
              <a:effectLst/>
              <a:uLnTx/>
              <a:uFillTx/>
              <a:latin typeface="阿里巴巴普惠体" panose="00020600040101010101"/>
              <a:ea typeface="微软雅黑" panose="020B0503020204020204"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其他事实表数据加载</a:t>
            </a:r>
            <a:endParaRPr kumimoji="1" lang="zh-CN" altLang="en-US" dirty="0"/>
          </a:p>
        </p:txBody>
      </p:sp>
      <p:sp>
        <p:nvSpPr>
          <p:cNvPr id="12" name="文本框 11"/>
          <p:cNvSpPr txBox="1"/>
          <p:nvPr/>
        </p:nvSpPr>
        <p:spPr>
          <a:xfrm>
            <a:off x="533400" y="999504"/>
            <a:ext cx="10658475" cy="5293757"/>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 </a:t>
            </a:r>
            <a:r>
              <a:rPr lang="zh-CN" altLang="zh-CN" sz="1400" dirty="0">
                <a:solidFill>
                  <a:srgbClr val="008000"/>
                </a:solidFill>
                <a:effectLst/>
                <a:latin typeface="阿里巴巴普惠体" panose="00020600040101010101"/>
                <a:ea typeface="宋体" panose="02010600030101010101" pitchFamily="2" charset="-122"/>
                <a:cs typeface="Courier New" panose="02070309020205020404" pitchFamily="49" charset="0"/>
              </a:rPr>
              <a:t>创建</a:t>
            </a:r>
            <a:r>
              <a:rPr lang="en-US" altLang="zh-CN" sz="1400" dirty="0" err="1">
                <a:solidFill>
                  <a:srgbClr val="008000"/>
                </a:solidFill>
                <a:effectLst/>
                <a:latin typeface="阿里巴巴普惠体" panose="00020600040101010101"/>
                <a:ea typeface="宋体" panose="02010600030101010101" pitchFamily="2" charset="-122"/>
                <a:cs typeface="Times New Roman" panose="02020603050405020304" pitchFamily="18" charset="0"/>
              </a:rPr>
              <a:t>dw</a:t>
            </a:r>
            <a:r>
              <a:rPr lang="zh-CN" altLang="zh-CN" sz="1400" dirty="0">
                <a:solidFill>
                  <a:srgbClr val="008000"/>
                </a:solidFill>
                <a:effectLst/>
                <a:latin typeface="阿里巴巴普惠体" panose="00020600040101010101"/>
                <a:ea typeface="宋体" panose="02010600030101010101" pitchFamily="2" charset="-122"/>
                <a:cs typeface="Courier New" panose="02070309020205020404" pitchFamily="49" charset="0"/>
              </a:rPr>
              <a:t>层订单明细表</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drop</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table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if</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exists</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itcast_dw</a:t>
            </a:r>
            <a:r>
              <a:rPr lang="en-US" altLang="zh-CN" sz="14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dw_fact_order_goods</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create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table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itcast_dw</a:t>
            </a:r>
            <a:r>
              <a:rPr lang="en-US" altLang="zh-CN" sz="14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dw_fact_order_goods</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ogId</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orderId</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goodsId</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goodsNum</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goodsPrice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a:solidFill>
                  <a:srgbClr val="800080"/>
                </a:solidFill>
                <a:effectLst/>
                <a:latin typeface="阿里巴巴普惠体" panose="00020600040101010101"/>
                <a:ea typeface="宋体" panose="02010600030101010101" pitchFamily="2" charset="-122"/>
                <a:cs typeface="Times New Roman" panose="02020603050405020304" pitchFamily="18" charset="0"/>
              </a:rPr>
              <a:t>double</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payPrice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a:solidFill>
                  <a:srgbClr val="800080"/>
                </a:solidFill>
                <a:effectLst/>
                <a:latin typeface="阿里巴巴普惠体" panose="00020600040101010101"/>
                <a:ea typeface="宋体" panose="02010600030101010101" pitchFamily="2" charset="-122"/>
                <a:cs typeface="Times New Roman" panose="02020603050405020304" pitchFamily="18" charset="0"/>
              </a:rPr>
              <a:t>double</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goodsSpecId</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goodsSpecNames</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goodsName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goodsImg</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extraJson</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goodsType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800080"/>
                </a:solidFill>
                <a:effectLst/>
                <a:latin typeface="阿里巴巴普惠体" panose="00020600040101010101"/>
                <a:ea typeface="宋体" panose="02010600030101010101" pitchFamily="2" charset="-122"/>
                <a:cs typeface="Times New Roman" panose="02020603050405020304" pitchFamily="18" charset="0"/>
              </a:rPr>
              <a:t>bigint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commissionRate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a:solidFill>
                  <a:srgbClr val="800080"/>
                </a:solidFill>
                <a:effectLst/>
                <a:latin typeface="阿里巴巴普惠体" panose="00020600040101010101"/>
                <a:ea typeface="宋体" panose="02010600030101010101" pitchFamily="2" charset="-122"/>
                <a:cs typeface="Times New Roman" panose="02020603050405020304" pitchFamily="18" charset="0"/>
              </a:rPr>
              <a:t>double</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goodsCode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promotionJson</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createtime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string</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row</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format</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delimited fields terminated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by</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a:solidFill>
                  <a:srgbClr val="808080"/>
                </a:solidFill>
                <a:effectLst/>
                <a:latin typeface="阿里巴巴普惠体" panose="00020600040101010101"/>
                <a:ea typeface="宋体" panose="02010600030101010101" pitchFamily="2" charset="-122"/>
                <a:cs typeface="Times New Roman" panose="02020603050405020304" pitchFamily="18" charset="0"/>
              </a:rPr>
              <a:t>'\t'</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a:t>
            </a:r>
            <a:r>
              <a:rPr lang="zh-CN" altLang="zh-CN" sz="1400" dirty="0">
                <a:solidFill>
                  <a:srgbClr val="008000"/>
                </a:solidFill>
                <a:effectLst/>
                <a:latin typeface="阿里巴巴普惠体" panose="00020600040101010101"/>
                <a:ea typeface="宋体" panose="02010600030101010101" pitchFamily="2" charset="-122"/>
                <a:cs typeface="Courier New" panose="02070309020205020404" pitchFamily="49" charset="0"/>
              </a:rPr>
              <a:t>将</a:t>
            </a:r>
            <a:r>
              <a:rPr lang="en-US" altLang="zh-CN" sz="1400" dirty="0" err="1">
                <a:solidFill>
                  <a:srgbClr val="008000"/>
                </a:solidFill>
                <a:effectLst/>
                <a:latin typeface="阿里巴巴普惠体" panose="00020600040101010101"/>
                <a:ea typeface="宋体" panose="02010600030101010101" pitchFamily="2" charset="-122"/>
                <a:cs typeface="Times New Roman" panose="02020603050405020304" pitchFamily="18" charset="0"/>
              </a:rPr>
              <a:t>ods</a:t>
            </a:r>
            <a:r>
              <a:rPr lang="zh-CN" altLang="zh-CN" sz="1400" dirty="0">
                <a:solidFill>
                  <a:srgbClr val="008000"/>
                </a:solidFill>
                <a:effectLst/>
                <a:latin typeface="阿里巴巴普惠体" panose="00020600040101010101"/>
                <a:ea typeface="宋体" panose="02010600030101010101" pitchFamily="2" charset="-122"/>
                <a:cs typeface="Courier New" panose="02070309020205020404" pitchFamily="49" charset="0"/>
              </a:rPr>
              <a:t>层的数据全部加载到</a:t>
            </a:r>
            <a:r>
              <a:rPr lang="en-US" altLang="zh-CN" sz="1400" dirty="0" err="1">
                <a:solidFill>
                  <a:srgbClr val="008000"/>
                </a:solidFill>
                <a:effectLst/>
                <a:latin typeface="阿里巴巴普惠体" panose="00020600040101010101"/>
                <a:ea typeface="宋体" panose="02010600030101010101" pitchFamily="2" charset="-122"/>
                <a:cs typeface="Times New Roman" panose="02020603050405020304" pitchFamily="18" charset="0"/>
              </a:rPr>
              <a:t>dw</a:t>
            </a:r>
            <a:r>
              <a:rPr lang="zh-CN" altLang="zh-CN" sz="1400" dirty="0">
                <a:solidFill>
                  <a:srgbClr val="008000"/>
                </a:solidFill>
                <a:effectLst/>
                <a:latin typeface="阿里巴巴普惠体" panose="00020600040101010101"/>
                <a:ea typeface="宋体" panose="02010600030101010101" pitchFamily="2" charset="-122"/>
                <a:cs typeface="Courier New" panose="02070309020205020404" pitchFamily="49" charset="0"/>
              </a:rPr>
              <a:t>层</a:t>
            </a:r>
            <a:endParaRPr lang="zh-CN" altLang="zh-CN" sz="1400" dirty="0">
              <a:effectLst/>
              <a:latin typeface="阿里巴巴普惠体" panose="00020600040101010101"/>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insert</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overwrite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table</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itcast_dw</a:t>
            </a:r>
            <a:r>
              <a:rPr lang="en-US" altLang="zh-CN" sz="14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dw_fact_order_goods</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select</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b="1" dirty="0">
                <a:solidFill>
                  <a:srgbClr val="0000FF"/>
                </a:solidFill>
                <a:effectLst/>
                <a:latin typeface="阿里巴巴普惠体" panose="00020600040101010101"/>
                <a:ea typeface="宋体" panose="02010600030101010101" pitchFamily="2" charset="-122"/>
                <a:cs typeface="Times New Roman" panose="02020603050405020304" pitchFamily="18" charset="0"/>
              </a:rPr>
              <a:t>from</a:t>
            </a:r>
            <a:r>
              <a:rPr lang="en-US" altLang="zh-CN" sz="1400" dirty="0">
                <a:solidFill>
                  <a:srgbClr val="000000"/>
                </a:solidFill>
                <a:effectLst/>
                <a:latin typeface="阿里巴巴普惠体" panose="00020600040101010101"/>
                <a:ea typeface="宋体" panose="02010600030101010101" pitchFamily="2" charset="-122"/>
                <a:cs typeface="Times New Roman" panose="02020603050405020304" pitchFamily="18" charset="0"/>
              </a:rPr>
              <a:t> </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itcast_ods</a:t>
            </a:r>
            <a:r>
              <a:rPr lang="en-US" altLang="zh-CN" sz="1400" b="1" dirty="0" err="1">
                <a:solidFill>
                  <a:srgbClr val="000080"/>
                </a:solidFill>
                <a:effectLst/>
                <a:latin typeface="阿里巴巴普惠体" panose="00020600040101010101"/>
                <a:ea typeface="宋体" panose="02010600030101010101" pitchFamily="2" charset="-122"/>
                <a:cs typeface="Times New Roman" panose="02020603050405020304" pitchFamily="18" charset="0"/>
              </a:rPr>
              <a:t>.</a:t>
            </a:r>
            <a:r>
              <a:rPr lang="en-US" altLang="zh-CN" sz="1400" dirty="0" err="1">
                <a:solidFill>
                  <a:srgbClr val="000000"/>
                </a:solidFill>
                <a:effectLst/>
                <a:latin typeface="阿里巴巴普惠体" panose="00020600040101010101"/>
                <a:ea typeface="宋体" panose="02010600030101010101" pitchFamily="2" charset="-122"/>
                <a:cs typeface="Times New Roman" panose="02020603050405020304" pitchFamily="18" charset="0"/>
              </a:rPr>
              <a:t>itcast_order_goods</a:t>
            </a:r>
            <a:r>
              <a:rPr lang="en-US" altLang="zh-CN" sz="1600" b="1" dirty="0">
                <a:solidFill>
                  <a:srgbClr val="000080"/>
                </a:solidFill>
                <a:effectLst/>
                <a:latin typeface="阿里巴巴普惠体" panose="00020600040101010101"/>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kumimoji="1" lang="zh-CN" altLang="en-US" dirty="0"/>
              <a:t>技术选型</a:t>
            </a:r>
            <a:endParaRPr kumimoji="1" lang="zh-CN" altLang="en-US" dirty="0"/>
          </a:p>
        </p:txBody>
      </p:sp>
      <p:sp>
        <p:nvSpPr>
          <p:cNvPr id="9" name="文本占位符 3"/>
          <p:cNvSpPr txBox="1"/>
          <p:nvPr/>
        </p:nvSpPr>
        <p:spPr>
          <a:xfrm>
            <a:off x="925483" y="12254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a:lnSpc>
                <a:spcPct val="150000"/>
              </a:lnSpc>
              <a:buClr>
                <a:srgbClr val="404040"/>
              </a:buClr>
              <a:buSzPct val="85000"/>
            </a:pPr>
            <a:endParaRPr lang="zh-CN" altLang="en-US" dirty="0">
              <a:ea typeface="Alibaba PuHuiTi R" pitchFamily="18" charset="-122"/>
            </a:endParaRPr>
          </a:p>
        </p:txBody>
      </p:sp>
      <p:sp>
        <p:nvSpPr>
          <p:cNvPr id="38" name="文本框 37"/>
          <p:cNvSpPr txBox="1"/>
          <p:nvPr/>
        </p:nvSpPr>
        <p:spPr>
          <a:xfrm>
            <a:off x="805417" y="1225466"/>
            <a:ext cx="8285420" cy="3138170"/>
          </a:xfrm>
          <a:prstGeom prst="rect">
            <a:avLst/>
          </a:prstGeom>
          <a:noFill/>
        </p:spPr>
        <p:txBody>
          <a:bodyPr wrap="square">
            <a:spAutoFit/>
          </a:bodyPr>
          <a:lstStyle/>
          <a:p>
            <a:r>
              <a:rPr lang="en-US" altLang="zh-CN" sz="1800" b="1" dirty="0">
                <a:solidFill>
                  <a:srgbClr val="FF0000"/>
                </a:solidFill>
                <a:effectLst/>
                <a:latin typeface="微软雅黑" panose="020B0503020204020204" pitchFamily="34" charset="-122"/>
                <a:ea typeface="阿里巴巴普惠体" panose="00020600040101010101"/>
                <a:cs typeface="微软雅黑" panose="020B0503020204020204" pitchFamily="34" charset="-122"/>
              </a:rPr>
              <a:t>Sqoop</a:t>
            </a:r>
            <a:r>
              <a:rPr lang="zh-CN" altLang="zh-CN" sz="1800" b="1"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a:t>
            </a:r>
            <a:r>
              <a:rPr lang="en-US" altLang="zh-CN" sz="1800" dirty="0">
                <a:solidFill>
                  <a:srgbClr val="000000"/>
                </a:solidFill>
                <a:effectLst/>
                <a:latin typeface="微软雅黑" panose="020B0503020204020204" pitchFamily="34" charset="-122"/>
                <a:ea typeface="阿里巴巴普惠体" panose="00020600040101010101"/>
                <a:cs typeface="微软雅黑" panose="020B0503020204020204" pitchFamily="34" charset="-122"/>
              </a:rPr>
              <a:t>ETL</a:t>
            </a:r>
            <a:r>
              <a:rPr lang="zh-CN"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数据迁移框架</a:t>
            </a:r>
            <a:endParaRPr lang="en-US"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endParaRPr>
          </a:p>
          <a:p>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a:p>
            <a:r>
              <a:rPr lang="zh-CN" altLang="zh-CN" sz="1800" b="1"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缓慢变化维</a:t>
            </a:r>
            <a:r>
              <a:rPr lang="en-US" altLang="zh-CN" sz="1800" b="1"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a:t>
            </a:r>
            <a:r>
              <a:rPr lang="zh-CN" altLang="zh-CN" sz="1800" b="1"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拉链表</a:t>
            </a:r>
            <a:r>
              <a:rPr lang="en-US" altLang="zh-CN" sz="1800" b="1" dirty="0">
                <a:solidFill>
                  <a:srgbClr val="FF0000"/>
                </a:solidFill>
                <a:effectLst/>
                <a:latin typeface="微软雅黑 Light" panose="020B0502040204020203" pitchFamily="34" charset="-122"/>
                <a:ea typeface="阿里巴巴普惠体" panose="00020600040101010101"/>
                <a:cs typeface="微软雅黑" panose="020B0503020204020204" pitchFamily="34" charset="-122"/>
              </a:rPr>
              <a:t>):</a:t>
            </a:r>
            <a:r>
              <a:rPr lang="en-US" altLang="zh-CN" sz="1800" dirty="0">
                <a:solidFill>
                  <a:srgbClr val="000000"/>
                </a:solidFill>
                <a:effectLst/>
                <a:latin typeface="微软雅黑" panose="020B0503020204020204" pitchFamily="34" charset="-122"/>
                <a:ea typeface="阿里巴巴普惠体" panose="00020600040101010101"/>
                <a:cs typeface="微软雅黑" panose="020B0503020204020204" pitchFamily="34" charset="-122"/>
              </a:rPr>
              <a:t> SCD</a:t>
            </a:r>
            <a:r>
              <a:rPr lang="zh-CN"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问题我们使用拉链表来解决</a:t>
            </a:r>
            <a:endParaRPr lang="en-US"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endParaRPr>
          </a:p>
          <a:p>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800" b="1" dirty="0">
                <a:solidFill>
                  <a:srgbClr val="FF0000"/>
                </a:solidFill>
                <a:effectLst/>
                <a:latin typeface="微软雅黑" panose="020B0503020204020204" pitchFamily="34" charset="-122"/>
                <a:ea typeface="阿里巴巴普惠体" panose="00020600040101010101"/>
                <a:cs typeface="微软雅黑" panose="020B0503020204020204" pitchFamily="34" charset="-122"/>
              </a:rPr>
              <a:t>Hive:</a:t>
            </a:r>
            <a:r>
              <a:rPr lang="zh-CN"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数仓管理工具</a:t>
            </a:r>
            <a:endParaRPr lang="en-US"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endParaRPr>
          </a:p>
          <a:p>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800" b="1" dirty="0">
                <a:solidFill>
                  <a:srgbClr val="FF0000"/>
                </a:solidFill>
                <a:effectLst/>
                <a:latin typeface="微软雅黑" panose="020B0503020204020204" pitchFamily="34" charset="-122"/>
                <a:ea typeface="阿里巴巴普惠体" panose="00020600040101010101"/>
                <a:cs typeface="微软雅黑" panose="020B0503020204020204" pitchFamily="34" charset="-122"/>
              </a:rPr>
              <a:t>Spark:</a:t>
            </a:r>
            <a:r>
              <a:rPr lang="zh-CN"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rPr>
              <a:t>计算引擎</a:t>
            </a:r>
            <a:endParaRPr lang="en-US" altLang="zh-CN" sz="1800" dirty="0">
              <a:solidFill>
                <a:srgbClr val="000000"/>
              </a:solidFill>
              <a:effectLst/>
              <a:latin typeface="微软雅黑 Light" panose="020B0502040204020203" pitchFamily="34" charset="-122"/>
              <a:ea typeface="阿里巴巴普惠体" panose="00020600040101010101"/>
              <a:cs typeface="微软雅黑" panose="020B0503020204020204" pitchFamily="34" charset="-122"/>
            </a:endParaRPr>
          </a:p>
          <a:p>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b="1" dirty="0">
                <a:solidFill>
                  <a:srgbClr val="FF0000"/>
                </a:solidFill>
                <a:latin typeface="微软雅黑" panose="020B0503020204020204" pitchFamily="34" charset="-122"/>
                <a:ea typeface="阿里巴巴普惠体" panose="00020600040101010101"/>
                <a:cs typeface="微软雅黑" panose="020B0503020204020204" pitchFamily="34" charset="-122"/>
              </a:rPr>
              <a:t>F</a:t>
            </a:r>
            <a:r>
              <a:rPr lang="en-US" altLang="zh-CN" sz="1800" b="1" dirty="0">
                <a:solidFill>
                  <a:srgbClr val="FF0000"/>
                </a:solidFill>
                <a:effectLst/>
                <a:latin typeface="微软雅黑" panose="020B0503020204020204" pitchFamily="34" charset="-122"/>
                <a:ea typeface="阿里巴巴普惠体" panose="00020600040101010101"/>
                <a:cs typeface="微软雅黑" panose="020B0503020204020204" pitchFamily="34" charset="-122"/>
              </a:rPr>
              <a:t>lume</a:t>
            </a:r>
            <a:r>
              <a:rPr lang="en-US" altLang="zh-CN" sz="1800" dirty="0">
                <a:effectLst/>
                <a:latin typeface="微软雅黑" panose="020B0503020204020204" pitchFamily="34" charset="-122"/>
                <a:ea typeface="阿里巴巴普惠体" panose="00020600040101010101"/>
                <a:cs typeface="微软雅黑" panose="020B0503020204020204" pitchFamily="34" charset="-122"/>
              </a:rPr>
              <a:t>:</a:t>
            </a:r>
            <a:r>
              <a:rPr lang="zh-CN" altLang="zh-CN" sz="1800" dirty="0">
                <a:effectLst/>
                <a:latin typeface="微软雅黑 Light" panose="020B0502040204020203" pitchFamily="34" charset="-122"/>
                <a:ea typeface="阿里巴巴普惠体" panose="00020600040101010101"/>
                <a:cs typeface="微软雅黑" panose="020B0503020204020204" pitchFamily="34" charset="-122"/>
              </a:rPr>
              <a:t>数据采集框架</a:t>
            </a:r>
            <a:endParaRPr lang="en-US" altLang="zh-CN" sz="1800" dirty="0">
              <a:effectLst/>
              <a:latin typeface="微软雅黑 Light" panose="020B0502040204020203" pitchFamily="34" charset="-122"/>
              <a:ea typeface="阿里巴巴普惠体" panose="00020600040101010101"/>
              <a:cs typeface="微软雅黑" panose="020B0503020204020204" pitchFamily="34" charset="-122"/>
            </a:endParaRPr>
          </a:p>
          <a:p>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a:p>
            <a:r>
              <a:rPr lang="en-US" altLang="zh-CN" sz="1800" b="1" dirty="0">
                <a:solidFill>
                  <a:srgbClr val="FF0000"/>
                </a:solidFill>
                <a:effectLst/>
                <a:latin typeface="微软雅黑" panose="020B0503020204020204" pitchFamily="34" charset="-122"/>
                <a:ea typeface="阿里巴巴普惠体" panose="00020600040101010101"/>
                <a:cs typeface="微软雅黑" panose="020B0503020204020204" pitchFamily="34" charset="-122"/>
              </a:rPr>
              <a:t>fineBI:</a:t>
            </a:r>
            <a:r>
              <a:rPr lang="zh-CN" altLang="zh-CN" sz="1800" dirty="0">
                <a:effectLst/>
                <a:latin typeface="微软雅黑 Light" panose="020B0502040204020203" pitchFamily="34" charset="-122"/>
                <a:ea typeface="阿里巴巴普惠体" panose="00020600040101010101"/>
                <a:cs typeface="微软雅黑" panose="020B0503020204020204" pitchFamily="34" charset="-122"/>
              </a:rPr>
              <a:t>数据可视化</a:t>
            </a:r>
            <a:endParaRPr lang="zh-CN" altLang="zh-CN" sz="1800" dirty="0">
              <a:effectLst/>
              <a:latin typeface="微软雅黑 Light" panose="020B0502040204020203" pitchFamily="34" charset="-122"/>
              <a:ea typeface="阿里巴巴普惠体" panose="00020600040101010101"/>
              <a:cs typeface="Times New Roman" panose="02020603050405020304" pitchFamily="18" charset="0"/>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DW</a:t>
            </a:r>
            <a:r>
              <a:rPr kumimoji="1" lang="zh-CN" altLang="en-US" dirty="0"/>
              <a:t>层数据加载</a:t>
            </a:r>
            <a:r>
              <a:rPr kumimoji="1" lang="en-US" altLang="zh-CN" dirty="0"/>
              <a:t>-</a:t>
            </a:r>
            <a:r>
              <a:rPr kumimoji="1" lang="zh-CN" altLang="en-US" dirty="0"/>
              <a:t>其他事实表数据加载</a:t>
            </a:r>
            <a:endParaRPr kumimoji="1" lang="zh-CN" altLang="en-US" dirty="0"/>
          </a:p>
        </p:txBody>
      </p:sp>
      <p:sp>
        <p:nvSpPr>
          <p:cNvPr id="12" name="文本框 11"/>
          <p:cNvSpPr txBox="1"/>
          <p:nvPr/>
        </p:nvSpPr>
        <p:spPr>
          <a:xfrm>
            <a:off x="533400" y="980454"/>
            <a:ext cx="10658475" cy="5755422"/>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dw</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层订单退货表</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itcast_order_refunds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dw_fact_order_refunds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id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refundTo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refundReson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refundOtherReson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backMoney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refundTradeNo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refundRemark</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refundTime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shopRejectReason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refundStatus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modifiedTime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a:p>
            <a:endPar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将</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ods</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层的数据全部加载到</a:t>
            </a:r>
            <a:r>
              <a:rPr lang="en-US" altLang="zh-CN" sz="16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dw</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层</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insert</a:t>
            </a:r>
            <a:r>
              <a:rPr lang="en-US" altLang="zh-CN" sz="1600" dirty="0">
                <a:solidFill>
                  <a:srgbClr val="000000"/>
                </a:solidFill>
                <a:effectLst/>
                <a:latin typeface="Courier New" panose="02070309020205020404" pitchFamily="49" charset="0"/>
                <a:ea typeface="宋体" panose="02010600030101010101" pitchFamily="2" charset="-122"/>
              </a:rPr>
              <a:t> overwrite </a:t>
            </a:r>
            <a:r>
              <a:rPr lang="en-US" altLang="zh-CN" sz="1600" b="1" dirty="0">
                <a:solidFill>
                  <a:srgbClr val="0000FF"/>
                </a:solidFill>
                <a:effectLst/>
                <a:latin typeface="Courier New" panose="02070309020205020404" pitchFamily="49" charset="0"/>
                <a:ea typeface="宋体" panose="02010600030101010101" pitchFamily="2" charset="-122"/>
              </a:rPr>
              <a:t>table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itcast_dw</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dw_fact_order_refunds</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select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from</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itcast_ods</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itcast_order_refunds</a:t>
            </a:r>
            <a:r>
              <a:rPr lang="en-US" altLang="zh-CN" sz="1600" b="1" dirty="0">
                <a:solidFill>
                  <a:srgbClr val="000080"/>
                </a:solidFill>
                <a:effectLst/>
                <a:latin typeface="Courier New" panose="02070309020205020404" pitchFamily="49" charset="0"/>
                <a:ea typeface="宋体" panose="02010600030101010101" pitchFamily="2" charset="-122"/>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685800" y="1094916"/>
            <a:ext cx="6096000" cy="338554"/>
          </a:xfrm>
          <a:prstGeom prst="rect">
            <a:avLst/>
          </a:prstGeom>
          <a:noFill/>
        </p:spPr>
        <p:txBody>
          <a:bodyPr wrap="square">
            <a:spAutoFit/>
          </a:bodyPr>
          <a:lstStyle/>
          <a:p>
            <a:pPr marL="342900" indent="-342900">
              <a:spcBef>
                <a:spcPts val="200"/>
              </a:spcBef>
              <a:spcAft>
                <a:spcPts val="250"/>
              </a:spcAft>
              <a:buFont typeface="Wingdings" panose="05000000000000000000" pitchFamily="2" charset="2"/>
              <a:buChar char="l"/>
            </a:pPr>
            <a:r>
              <a:rPr lang="zh-CN" altLang="zh-CN" sz="1600" b="1" dirty="0">
                <a:solidFill>
                  <a:prstClr val="black"/>
                </a:solidFill>
                <a:latin typeface="微软雅黑 Light" panose="020B0502040204020203" pitchFamily="34" charset="-122"/>
                <a:ea typeface="微软雅黑 Light" panose="020B0502040204020203" pitchFamily="34" charset="-122"/>
              </a:rPr>
              <a:t>需求分析</a:t>
            </a:r>
            <a:endParaRPr lang="zh-CN" altLang="zh-CN" sz="1600" b="1" dirty="0">
              <a:solidFill>
                <a:prstClr val="black"/>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873919" y="1695986"/>
            <a:ext cx="6510336" cy="1323439"/>
          </a:xfrm>
          <a:prstGeom prst="rect">
            <a:avLst/>
          </a:prstGeom>
          <a:noFill/>
        </p:spPr>
        <p:txBody>
          <a:bodyPr wrap="square">
            <a:spAutoFit/>
          </a:bodyPr>
          <a:lstStyle/>
          <a:p>
            <a:pPr marL="285750" lvl="0" indent="-285750">
              <a:buFont typeface="Wingdings" panose="05000000000000000000" pitchFamily="2" charset="2"/>
              <a:buChar char="Ø"/>
            </a:pPr>
            <a:r>
              <a:rPr lang="zh-CN" altLang="zh-CN" sz="1600" dirty="0">
                <a:latin typeface="微软雅黑 Light" panose="020B0502040204020203" pitchFamily="34" charset="-122"/>
                <a:ea typeface="阿里巴巴普惠体" panose="00020600040101010101"/>
                <a:cs typeface="Times New Roman" panose="02020603050405020304" pitchFamily="18" charset="0"/>
              </a:rPr>
              <a:t>统计</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2020</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年期间每个季度的销售订单笔数、订单总额</a:t>
            </a:r>
            <a:endParaRPr lang="en-US" altLang="zh-CN" sz="1600" dirty="0">
              <a:latin typeface="微软雅黑 Light" panose="020B0502040204020203" pitchFamily="34" charset="-122"/>
              <a:ea typeface="阿里巴巴普惠体" panose="00020600040101010101"/>
              <a:cs typeface="Times New Roman" panose="02020603050405020304" pitchFamily="18" charset="0"/>
            </a:endParaRPr>
          </a:p>
          <a:p>
            <a:pPr marL="285750" lvl="0" indent="-285750">
              <a:buFont typeface="Wingdings" panose="05000000000000000000" pitchFamily="2" charset="2"/>
              <a:buChar char="Ø"/>
            </a:pPr>
            <a:r>
              <a:rPr lang="zh-CN" altLang="zh-CN" sz="1600" dirty="0">
                <a:effectLst/>
                <a:latin typeface="阿里巴巴普惠体" panose="00020600040101010101"/>
                <a:ea typeface="微软雅黑" panose="020B0503020204020204" pitchFamily="34" charset="-122"/>
                <a:cs typeface="Times New Roman" panose="02020603050405020304" pitchFamily="18" charset="0"/>
              </a:rPr>
              <a:t>统</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计</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2020</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年期间每个月的销售订单笔数、订单总额</a:t>
            </a:r>
            <a:endParaRPr lang="en-US" altLang="zh-CN" sz="1600" dirty="0">
              <a:latin typeface="微软雅黑 Light" panose="020B0502040204020203" pitchFamily="34" charset="-122"/>
              <a:ea typeface="阿里巴巴普惠体" panose="00020600040101010101"/>
              <a:cs typeface="Times New Roman" panose="02020603050405020304" pitchFamily="18" charset="0"/>
            </a:endParaRPr>
          </a:p>
          <a:p>
            <a:pPr marL="285750" lvl="0" indent="-285750">
              <a:buFont typeface="Wingdings" panose="05000000000000000000" pitchFamily="2" charset="2"/>
              <a:buChar char="Ø"/>
            </a:pPr>
            <a:r>
              <a:rPr lang="zh-CN" altLang="zh-CN" sz="1600" dirty="0">
                <a:latin typeface="微软雅黑 Light" panose="020B0502040204020203" pitchFamily="34" charset="-122"/>
                <a:ea typeface="阿里巴巴普惠体" panose="00020600040101010101"/>
                <a:cs typeface="Times New Roman" panose="02020603050405020304" pitchFamily="18" charset="0"/>
              </a:rPr>
              <a:t>统计</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2020</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年期间每周一到周日的销售订单笔数、订单总额</a:t>
            </a:r>
            <a:endParaRPr lang="en-US" altLang="zh-CN" sz="1600" dirty="0">
              <a:latin typeface="微软雅黑 Light" panose="020B0502040204020203" pitchFamily="34" charset="-122"/>
              <a:ea typeface="阿里巴巴普惠体" panose="00020600040101010101"/>
              <a:cs typeface="Times New Roman" panose="02020603050405020304" pitchFamily="18" charset="0"/>
            </a:endParaRPr>
          </a:p>
          <a:p>
            <a:pPr marL="285750" lvl="0" indent="-285750">
              <a:buFont typeface="Wingdings" panose="05000000000000000000" pitchFamily="2" charset="2"/>
              <a:buChar char="Ø"/>
            </a:pPr>
            <a:r>
              <a:rPr lang="zh-CN" altLang="zh-CN" sz="1600" dirty="0">
                <a:latin typeface="微软雅黑 Light" panose="020B0502040204020203" pitchFamily="34" charset="-122"/>
                <a:ea typeface="阿里巴巴普惠体" panose="00020600040101010101"/>
                <a:cs typeface="Times New Roman" panose="02020603050405020304" pitchFamily="18" charset="0"/>
              </a:rPr>
              <a:t>统计</a:t>
            </a:r>
            <a:r>
              <a:rPr lang="en-US" altLang="zh-CN" sz="1600" dirty="0">
                <a:latin typeface="微软雅黑 Light" panose="020B0502040204020203" pitchFamily="34" charset="-122"/>
                <a:ea typeface="阿里巴巴普惠体" panose="00020600040101010101"/>
                <a:cs typeface="Times New Roman" panose="02020603050405020304" pitchFamily="18" charset="0"/>
              </a:rPr>
              <a:t>2020</a:t>
            </a:r>
            <a:r>
              <a:rPr lang="zh-CN" altLang="zh-CN" sz="1600" dirty="0">
                <a:latin typeface="微软雅黑 Light" panose="020B0502040204020203" pitchFamily="34" charset="-122"/>
                <a:ea typeface="阿里巴巴普惠体" panose="00020600040101010101"/>
                <a:cs typeface="Times New Roman" panose="02020603050405020304" pitchFamily="18" charset="0"/>
              </a:rPr>
              <a:t>年期间国家法定节假日、休息日、工作日的订单笔数、订单总额</a:t>
            </a:r>
            <a:endParaRPr lang="zh-CN" altLang="zh-CN" sz="1600" dirty="0">
              <a:latin typeface="微软雅黑 Light" panose="020B0502040204020203" pitchFamily="34" charset="-122"/>
              <a:ea typeface="阿里巴巴普惠体" panose="00020600040101010101"/>
              <a:cs typeface="Times New Roman" panose="02020603050405020304" pitchFamily="18" charset="0"/>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400" y="831031"/>
            <a:ext cx="6096000" cy="679673"/>
          </a:xfrm>
          <a:prstGeom prst="rect">
            <a:avLst/>
          </a:prstGeom>
          <a:noFill/>
        </p:spPr>
        <p:txBody>
          <a:bodyPr wrap="square">
            <a:spAutoFit/>
          </a:bodyPr>
          <a:lstStyle/>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宋体" panose="02010600030101010101" pitchFamily="2" charset="-122"/>
                <a:cs typeface="Open Sans" panose="020B0606030504020204" pitchFamily="34" charset="0"/>
              </a:rPr>
              <a:t>创建</a:t>
            </a:r>
            <a:r>
              <a:rPr kumimoji="0" lang="en-US" altLang="zh-CN" sz="1800" b="1" i="0" u="none" strike="noStrike" kern="1200" cap="none" spc="0" normalizeH="0" baseline="0" noProof="0" dirty="0">
                <a:ln>
                  <a:noFill/>
                </a:ln>
                <a:solidFill>
                  <a:srgbClr val="333333"/>
                </a:solidFill>
                <a:effectLst/>
                <a:uLnTx/>
                <a:uFillTx/>
                <a:latin typeface="Open Sans" panose="020B0606030504020204" pitchFamily="34" charset="0"/>
                <a:ea typeface="宋体" panose="02010600030101010101" pitchFamily="2" charset="-122"/>
                <a:cs typeface="宋体" panose="02010600030101010101" pitchFamily="2" charset="-122"/>
              </a:rPr>
              <a:t>app</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宋体" panose="02010600030101010101" pitchFamily="2" charset="-122"/>
                <a:cs typeface="Open Sans" panose="020B0606030504020204" pitchFamily="34" charset="0"/>
              </a:rPr>
              <a:t>层数据表</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endParaRPr kumimoji="0" lang="zh-CN" altLang="zh-CN"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文本框 7"/>
          <p:cNvSpPr txBox="1"/>
          <p:nvPr/>
        </p:nvSpPr>
        <p:spPr>
          <a:xfrm>
            <a:off x="762000" y="1366897"/>
            <a:ext cx="11210260" cy="206210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drop</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if</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exists</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itcast_app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app_order_date</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create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table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itcast_app</a:t>
            </a:r>
            <a:r>
              <a:rPr kumimoji="0" lang="en-US" altLang="zh-CN" sz="1600" b="1" i="0" u="none" strike="noStrike" kern="1200" cap="none" spc="0" normalizeH="0" baseline="0" noProof="0" dirty="0" err="1">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app_order_date</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date_type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string</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时间维度类型</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date_val</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string</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时间维度值</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order_count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bigint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订单笔数</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order_money</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800080"/>
                </a:solidFill>
                <a:effectLst/>
                <a:uLnTx/>
                <a:uFillTx/>
                <a:latin typeface="Courier New" panose="02070309020205020404" pitchFamily="49" charset="0"/>
                <a:ea typeface="宋体" panose="02010600030101010101" pitchFamily="2" charset="-122"/>
                <a:cs typeface="Times New Roman" panose="02020603050405020304" pitchFamily="18" charset="0"/>
              </a:rPr>
              <a:t>double</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r>
              <a:rPr kumimoji="0" lang="zh-CN"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Courier New" panose="02070309020205020404" pitchFamily="49" charset="0"/>
              </a:rPr>
              <a:t>订单交易额</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mn-cs"/>
              </a:rPr>
              <a:t>row</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mn-cs"/>
              </a:rPr>
              <a:t>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mn-cs"/>
              </a:rPr>
              <a:t>format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mn-cs"/>
              </a:rPr>
              <a:t> delimited fields terminated </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mn-cs"/>
              </a:rPr>
              <a:t>by</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mn-cs"/>
              </a:rPr>
              <a:t> </a:t>
            </a:r>
            <a:r>
              <a:rPr kumimoji="0" lang="en-US" altLang="zh-CN" sz="1600" b="0" i="0" u="none" strike="noStrike" kern="1200" cap="none" spc="0" normalizeH="0" baseline="0" noProof="0" dirty="0">
                <a:ln>
                  <a:noFill/>
                </a:ln>
                <a:solidFill>
                  <a:srgbClr val="808080"/>
                </a:solidFill>
                <a:effectLst/>
                <a:uLnTx/>
                <a:uFillTx/>
                <a:latin typeface="Courier New" panose="02070309020205020404" pitchFamily="49" charset="0"/>
                <a:ea typeface="宋体" panose="02010600030101010101" pitchFamily="2" charset="-122"/>
                <a:cs typeface="+mn-cs"/>
              </a:rPr>
              <a:t>'\t'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mn-cs"/>
              </a:rPr>
              <a:t> </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mn-cs"/>
              </a:rPr>
              <a: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400" y="831031"/>
            <a:ext cx="6096000" cy="338554"/>
          </a:xfrm>
          <a:prstGeom prst="rect">
            <a:avLst/>
          </a:prstGeom>
          <a:noFill/>
        </p:spPr>
        <p:txBody>
          <a:bodyPr wrap="square">
            <a:spAutoFit/>
          </a:bodyPr>
          <a:lstStyle/>
          <a:p>
            <a:pPr marL="342900" marR="0" lvl="3" indent="-342900" fontAlgn="auto">
              <a:lnSpc>
                <a:spcPct val="100000"/>
              </a:lnSpc>
              <a:spcBef>
                <a:spcPts val="200"/>
              </a:spcBef>
              <a:spcAft>
                <a:spcPts val="250"/>
              </a:spcAft>
              <a:buClrTx/>
              <a:buSzPts val="1400"/>
              <a:buFont typeface="Wingdings" panose="05000000000000000000" pitchFamily="2" charset="2"/>
              <a:buChar char="l"/>
              <a:defRPr/>
            </a:pPr>
            <a:r>
              <a:rPr lang="zh-CN" altLang="en-US" sz="1600" b="1" dirty="0">
                <a:solidFill>
                  <a:prstClr val="black"/>
                </a:solidFill>
                <a:latin typeface="微软雅黑 Light" panose="020B0502040204020203" pitchFamily="34" charset="-122"/>
                <a:ea typeface="微软雅黑 Light" panose="020B0502040204020203" pitchFamily="34" charset="-122"/>
              </a:rPr>
              <a:t>创建日期维度表</a:t>
            </a:r>
            <a:endParaRPr lang="zh-CN" altLang="zh-CN" sz="1600" b="1" dirty="0">
              <a:solidFill>
                <a:prstClr val="black"/>
              </a:solidFill>
              <a:latin typeface="微软雅黑 Light" panose="020B0502040204020203" pitchFamily="34" charset="-122"/>
              <a:ea typeface="微软雅黑 Light" panose="020B0502040204020203" pitchFamily="34" charset="-122"/>
            </a:endParaRPr>
          </a:p>
        </p:txBody>
      </p:sp>
      <p:sp>
        <p:nvSpPr>
          <p:cNvPr id="7" name="文本框 6"/>
          <p:cNvSpPr txBox="1"/>
          <p:nvPr/>
        </p:nvSpPr>
        <p:spPr>
          <a:xfrm>
            <a:off x="670322" y="1199147"/>
            <a:ext cx="10851356" cy="584775"/>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zh-CN" altLang="en-US" sz="1600" dirty="0">
                <a:latin typeface="微软雅黑 Light" panose="020B0502040204020203" pitchFamily="34" charset="-122"/>
                <a:ea typeface="阿里巴巴普惠体" panose="00020600040101010101"/>
                <a:cs typeface="Times New Roman" panose="02020603050405020304" pitchFamily="18" charset="0"/>
              </a:rPr>
              <a:t>经过需求分析我们发现指标统计需要的日期类型比较多如果在事实表的时间字段上做文章，比较复杂，甚至有些根本无法获取到比如节假日、休息日、工作日信息。所以我们可以考虑提前准备一张日期维度表，准备好指标统计的日期类型</a:t>
            </a:r>
            <a:r>
              <a:rPr kumimoji="0" lang="zh-CN" altLang="en-US"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rPr>
              <a:t>。</a:t>
            </a:r>
            <a:endParaRPr kumimoji="0" lang="zh-CN" altLang="zh-CN" sz="16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graphicFrame>
        <p:nvGraphicFramePr>
          <p:cNvPr id="2" name="表格 1"/>
          <p:cNvGraphicFramePr>
            <a:graphicFrameLocks noGrp="1"/>
          </p:cNvGraphicFramePr>
          <p:nvPr/>
        </p:nvGraphicFramePr>
        <p:xfrm>
          <a:off x="876862" y="1829308"/>
          <a:ext cx="9143436" cy="4962080"/>
        </p:xfrm>
        <a:graphic>
          <a:graphicData uri="http://schemas.openxmlformats.org/drawingml/2006/table">
            <a:tbl>
              <a:tblPr firstRow="1" firstCol="1" bandRow="1">
                <a:tableStyleId>{5C22544A-7EE6-4342-B048-85BDC9FD1C3A}</a:tableStyleId>
              </a:tblPr>
              <a:tblGrid>
                <a:gridCol w="2285859"/>
                <a:gridCol w="2285859"/>
                <a:gridCol w="2285859"/>
                <a:gridCol w="2285859"/>
              </a:tblGrid>
              <a:tr h="220875">
                <a:tc>
                  <a:txBody>
                    <a:bodyPr/>
                    <a:lstStyle/>
                    <a:p>
                      <a:pPr algn="ctr"/>
                      <a:r>
                        <a:rPr lang="zh-CN" sz="1000">
                          <a:effectLst/>
                          <a:latin typeface="阿里巴巴普惠体" panose="00020600040101010101"/>
                        </a:rPr>
                        <a:t>名</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pPr algn="ctr"/>
                      <a:r>
                        <a:rPr lang="zh-CN" sz="1000">
                          <a:effectLst/>
                          <a:latin typeface="阿里巴巴普惠体" panose="00020600040101010101"/>
                        </a:rPr>
                        <a:t>类型</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pPr algn="ctr"/>
                      <a:r>
                        <a:rPr lang="zh-CN" sz="1000">
                          <a:effectLst/>
                          <a:latin typeface="阿里巴巴普惠体" panose="00020600040101010101"/>
                        </a:rPr>
                        <a:t>示例值</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pPr algn="ctr"/>
                      <a:r>
                        <a:rPr lang="zh-CN" sz="1000">
                          <a:effectLst/>
                          <a:latin typeface="阿里巴巴普惠体" panose="00020600040101010101"/>
                        </a:rPr>
                        <a:t>中文名</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date_key</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20000101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代理键</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date_value</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2000-01-01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年</a:t>
                      </a:r>
                      <a:r>
                        <a:rPr lang="en-US" sz="1000">
                          <a:effectLst/>
                          <a:latin typeface="阿里巴巴普惠体" panose="00020600040101010101"/>
                        </a:rPr>
                        <a:t>-</a:t>
                      </a:r>
                      <a:r>
                        <a:rPr lang="zh-CN" sz="1000">
                          <a:effectLst/>
                          <a:latin typeface="阿里巴巴普惠体" panose="00020600040101010101"/>
                        </a:rPr>
                        <a:t>月</a:t>
                      </a:r>
                      <a:r>
                        <a:rPr lang="en-US" sz="1000">
                          <a:effectLst/>
                          <a:latin typeface="阿里巴巴普惠体" panose="00020600040101010101"/>
                        </a:rPr>
                        <a:t>-</a:t>
                      </a:r>
                      <a:r>
                        <a:rPr lang="zh-CN" sz="1000">
                          <a:effectLst/>
                          <a:latin typeface="阿里巴巴普惠体" panose="00020600040101010101"/>
                        </a:rPr>
                        <a:t>日</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day_in_year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dirty="0">
                          <a:effectLst/>
                          <a:latin typeface="阿里巴巴普惠体" panose="00020600040101010101"/>
                        </a:rPr>
                        <a:t>string</a:t>
                      </a:r>
                      <a:endParaRPr lang="zh-CN" sz="1000" dirty="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当年的第几天</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day_in_month</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当月的第几天</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is_first_day_in_month</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y</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是否月的第一天</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is_last_day_in_month</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n</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是否月的最后一天</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weekday</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星期一</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星期</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week_in_month</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月的第几个星期</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is_first_day_in_week</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y</a:t>
                      </a:r>
                      <a:r>
                        <a:rPr lang="zh-CN" sz="1000">
                          <a:effectLst/>
                          <a:latin typeface="阿里巴巴普惠体" panose="00020600040101010101"/>
                        </a:rPr>
                        <a:t>、</a:t>
                      </a:r>
                      <a:r>
                        <a:rPr lang="en-US" sz="1000">
                          <a:effectLst/>
                          <a:latin typeface="阿里巴巴普惠体" panose="00020600040101010101"/>
                        </a:rPr>
                        <a:t>n</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是否周一</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is_dayoff</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y</a:t>
                      </a:r>
                      <a:r>
                        <a:rPr lang="zh-CN" sz="1000">
                          <a:effectLst/>
                          <a:latin typeface="阿里巴巴普惠体" panose="00020600040101010101"/>
                        </a:rPr>
                        <a:t>、</a:t>
                      </a:r>
                      <a:r>
                        <a:rPr lang="en-US" sz="1000">
                          <a:effectLst/>
                          <a:latin typeface="阿里巴巴普惠体" panose="00020600040101010101"/>
                        </a:rPr>
                        <a:t>n</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是否休息日</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is_workday</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y</a:t>
                      </a:r>
                      <a:r>
                        <a:rPr lang="zh-CN" sz="1000">
                          <a:effectLst/>
                          <a:latin typeface="阿里巴巴普惠体" panose="00020600040101010101"/>
                        </a:rPr>
                        <a:t>、</a:t>
                      </a:r>
                      <a:r>
                        <a:rPr lang="en-US" sz="1000">
                          <a:effectLst/>
                          <a:latin typeface="阿里巴巴普惠体" panose="00020600040101010101"/>
                        </a:rPr>
                        <a:t>n</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是否工作日</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is_holiday</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y</a:t>
                      </a:r>
                      <a:r>
                        <a:rPr lang="zh-CN" sz="1000">
                          <a:effectLst/>
                          <a:latin typeface="阿里巴巴普惠体" panose="00020600040101010101"/>
                        </a:rPr>
                        <a:t>、</a:t>
                      </a:r>
                      <a:r>
                        <a:rPr lang="en-US" sz="1000">
                          <a:effectLst/>
                          <a:latin typeface="阿里巴巴普惠体" panose="00020600040101010101"/>
                        </a:rPr>
                        <a:t>n</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是否国家法定节假日</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334718">
                <a:tc>
                  <a:txBody>
                    <a:bodyPr/>
                    <a:lstStyle/>
                    <a:p>
                      <a:r>
                        <a:rPr lang="en-US" sz="1000">
                          <a:effectLst/>
                          <a:latin typeface="阿里巴巴普惠体" panose="00020600040101010101"/>
                        </a:rPr>
                        <a:t>date_type</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workday</a:t>
                      </a:r>
                      <a:r>
                        <a:rPr lang="zh-CN" sz="1000">
                          <a:effectLst/>
                          <a:latin typeface="阿里巴巴普惠体" panose="00020600040101010101"/>
                        </a:rPr>
                        <a:t>、</a:t>
                      </a:r>
                      <a:r>
                        <a:rPr lang="en-US" sz="1000">
                          <a:effectLst/>
                          <a:latin typeface="阿里巴巴普惠体" panose="00020600040101010101"/>
                        </a:rPr>
                        <a:t>weekend</a:t>
                      </a:r>
                      <a:r>
                        <a:rPr lang="zh-CN" sz="1000">
                          <a:effectLst/>
                          <a:latin typeface="阿里巴巴普惠体" panose="00020600040101010101"/>
                        </a:rPr>
                        <a:t>、</a:t>
                      </a:r>
                      <a:r>
                        <a:rPr lang="en-US" sz="1000">
                          <a:effectLst/>
                          <a:latin typeface="阿里巴巴普惠体" panose="00020600040101010101"/>
                        </a:rPr>
                        <a:t>holiday </a:t>
                      </a:r>
                      <a:r>
                        <a:rPr lang="zh-CN" sz="1000">
                          <a:effectLst/>
                          <a:latin typeface="阿里巴巴普惠体" panose="00020600040101010101"/>
                        </a:rPr>
                        <a:t>工作日、周末、法定节假日</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日期类型 工作日：</a:t>
                      </a:r>
                      <a:r>
                        <a:rPr lang="en-US" sz="1000">
                          <a:effectLst/>
                          <a:latin typeface="阿里巴巴普惠体" panose="00020600040101010101"/>
                        </a:rPr>
                        <a:t>workday </a:t>
                      </a:r>
                      <a:r>
                        <a:rPr lang="zh-CN" sz="1000">
                          <a:effectLst/>
                          <a:latin typeface="阿里巴巴普惠体" panose="00020600040101010101"/>
                        </a:rPr>
                        <a:t>国家法定节假日：</a:t>
                      </a:r>
                      <a:r>
                        <a:rPr lang="en-US" sz="1000">
                          <a:effectLst/>
                          <a:latin typeface="阿里巴巴普惠体" panose="00020600040101010101"/>
                        </a:rPr>
                        <a:t>holiday </a:t>
                      </a:r>
                      <a:r>
                        <a:rPr lang="zh-CN" sz="1000">
                          <a:effectLst/>
                          <a:latin typeface="阿里巴巴普惠体" panose="00020600040101010101"/>
                        </a:rPr>
                        <a:t>休息日：</a:t>
                      </a:r>
                      <a:r>
                        <a:rPr lang="en-US" sz="1000">
                          <a:effectLst/>
                          <a:latin typeface="阿里巴巴普惠体" panose="00020600040101010101"/>
                        </a:rPr>
                        <a:t>weekend</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month_number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1</a:t>
                      </a:r>
                      <a:r>
                        <a:rPr lang="zh-CN" sz="1000">
                          <a:effectLst/>
                          <a:latin typeface="阿里巴巴普惠体" panose="00020600040101010101"/>
                        </a:rPr>
                        <a:t>、</a:t>
                      </a:r>
                      <a:r>
                        <a:rPr lang="en-US" sz="1000">
                          <a:effectLst/>
                          <a:latin typeface="阿里巴巴普惠体" panose="00020600040101010101"/>
                        </a:rPr>
                        <a:t>2</a:t>
                      </a:r>
                      <a:r>
                        <a:rPr lang="zh-CN" sz="1000">
                          <a:effectLst/>
                          <a:latin typeface="阿里巴巴普惠体" panose="00020600040101010101"/>
                        </a:rPr>
                        <a:t>、</a:t>
                      </a:r>
                      <a:r>
                        <a:rPr lang="en-US" sz="1000">
                          <a:effectLst/>
                          <a:latin typeface="阿里巴巴普惠体" panose="00020600040101010101"/>
                        </a:rPr>
                        <a:t>..</a:t>
                      </a:r>
                      <a:r>
                        <a:rPr lang="zh-CN" sz="1000">
                          <a:effectLst/>
                          <a:latin typeface="阿里巴巴普惠体" panose="00020600040101010101"/>
                        </a:rPr>
                        <a:t>、</a:t>
                      </a:r>
                      <a:r>
                        <a:rPr lang="en-US" sz="1000">
                          <a:effectLst/>
                          <a:latin typeface="阿里巴巴普惠体" panose="00020600040101010101"/>
                        </a:rPr>
                        <a:t>12</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月份</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year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2000</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年份</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quarter_name</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Q1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季度名称</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quarter_number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季度</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year_quarter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2000-Q1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a:effectLst/>
                          <a:latin typeface="阿里巴巴普惠体" panose="00020600040101010101"/>
                        </a:rPr>
                        <a:t>年</a:t>
                      </a:r>
                      <a:r>
                        <a:rPr lang="en-US" sz="1000">
                          <a:effectLst/>
                          <a:latin typeface="阿里巴巴普惠体" panose="00020600040101010101"/>
                        </a:rPr>
                        <a:t>-</a:t>
                      </a:r>
                      <a:r>
                        <a:rPr lang="zh-CN" sz="1000">
                          <a:effectLst/>
                          <a:latin typeface="阿里巴巴普惠体" panose="00020600040101010101"/>
                        </a:rPr>
                        <a:t>季度</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r h="211401">
                <a:tc>
                  <a:txBody>
                    <a:bodyPr/>
                    <a:lstStyle/>
                    <a:p>
                      <a:r>
                        <a:rPr lang="en-US" sz="1000">
                          <a:effectLst/>
                          <a:latin typeface="阿里巴巴普惠体" panose="00020600040101010101"/>
                        </a:rPr>
                        <a:t>year_month_number</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string</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en-US" sz="1000">
                          <a:effectLst/>
                          <a:latin typeface="阿里巴巴普惠体" panose="00020600040101010101"/>
                        </a:rPr>
                        <a:t>2000-01</a:t>
                      </a:r>
                      <a:endParaRPr lang="zh-CN" sz="100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c>
                  <a:txBody>
                    <a:bodyPr/>
                    <a:lstStyle/>
                    <a:p>
                      <a:r>
                        <a:rPr lang="zh-CN" sz="1000" dirty="0">
                          <a:effectLst/>
                          <a:latin typeface="阿里巴巴普惠体" panose="00020600040101010101"/>
                        </a:rPr>
                        <a:t>年</a:t>
                      </a:r>
                      <a:r>
                        <a:rPr lang="en-US" sz="1000" dirty="0">
                          <a:effectLst/>
                          <a:latin typeface="阿里巴巴普惠体" panose="00020600040101010101"/>
                        </a:rPr>
                        <a:t>-</a:t>
                      </a:r>
                      <a:r>
                        <a:rPr lang="zh-CN" sz="1000" dirty="0">
                          <a:effectLst/>
                          <a:latin typeface="阿里巴巴普惠体" panose="00020600040101010101"/>
                        </a:rPr>
                        <a:t>月份</a:t>
                      </a:r>
                      <a:endParaRPr lang="zh-CN" sz="1000" dirty="0">
                        <a:effectLst/>
                        <a:latin typeface="阿里巴巴普惠体" panose="00020600040101010101"/>
                        <a:ea typeface="微软雅黑 Light" panose="020B0502040204020203" pitchFamily="34" charset="-122"/>
                        <a:cs typeface="Times New Roman" panose="02020603050405020304" pitchFamily="18" charset="0"/>
                      </a:endParaRPr>
                    </a:p>
                  </a:txBody>
                  <a:tcPr marL="95424" marR="95424" marT="44042" marB="44042" anchor="ctr"/>
                </a:tc>
              </a:tr>
            </a:tbl>
          </a:graphicData>
        </a:graphic>
      </p:graphicFrame>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400" y="831031"/>
            <a:ext cx="6096000" cy="338554"/>
          </a:xfrm>
          <a:prstGeom prst="rect">
            <a:avLst/>
          </a:prstGeom>
          <a:noFill/>
        </p:spPr>
        <p:txBody>
          <a:bodyPr wrap="square">
            <a:spAutoFit/>
          </a:bodyPr>
          <a:lstStyle/>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r>
              <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创建日期维度表</a:t>
            </a:r>
            <a:endParaRPr kumimoji="0" lang="zh-CN" altLang="zh-CN"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文本框 7"/>
          <p:cNvSpPr txBox="1"/>
          <p:nvPr/>
        </p:nvSpPr>
        <p:spPr>
          <a:xfrm>
            <a:off x="762000" y="1239237"/>
            <a:ext cx="11210260" cy="4893647"/>
          </a:xfrm>
          <a:prstGeom prst="rect">
            <a:avLst/>
          </a:prstGeom>
          <a:solidFill>
            <a:srgbClr val="FFFFE4"/>
          </a:solidFill>
          <a:ln>
            <a:solidFill>
              <a:schemeClr val="tx1"/>
            </a:solidFill>
          </a:ln>
        </p:spPr>
        <p:txBody>
          <a:bodyPr wrap="square">
            <a:spAutoFit/>
          </a:bodyPr>
          <a:lstStyle/>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.dw_dim_</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.dw_dim_</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date_key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date_value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day_in_year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day_in_month</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is_first_day_in_month</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is_last_day_in_month</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weekday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week_in_month</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is_first_day_in_week</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is_dayoff</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is_workday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is_holiday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month_number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year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year_month_number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quarter_name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quarter_number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year_quarter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给表加载数据</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rPr>
              <a:t>load</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b="1" dirty="0">
                <a:solidFill>
                  <a:srgbClr val="0000FF"/>
                </a:solidFill>
                <a:effectLst/>
                <a:latin typeface="Courier New" panose="02070309020205020404" pitchFamily="49" charset="0"/>
                <a:ea typeface="宋体" panose="02010600030101010101" pitchFamily="2" charset="-122"/>
              </a:rPr>
              <a:t>data</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b="1" dirty="0">
                <a:solidFill>
                  <a:srgbClr val="0000FF"/>
                </a:solidFill>
                <a:effectLst/>
                <a:latin typeface="Courier New" panose="02070309020205020404" pitchFamily="49" charset="0"/>
                <a:ea typeface="宋体" panose="02010600030101010101" pitchFamily="2" charset="-122"/>
              </a:rPr>
              <a:t>local</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dirty="0" err="1">
                <a:solidFill>
                  <a:srgbClr val="000000"/>
                </a:solidFill>
                <a:effectLst/>
                <a:latin typeface="Courier New" panose="02070309020205020404" pitchFamily="49" charset="0"/>
                <a:ea typeface="宋体" panose="02010600030101010101" pitchFamily="2" charset="-122"/>
              </a:rPr>
              <a:t>inpath</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dirty="0">
                <a:solidFill>
                  <a:srgbClr val="808080"/>
                </a:solidFill>
                <a:effectLst/>
                <a:latin typeface="Courier New" panose="02070309020205020404" pitchFamily="49" charset="0"/>
                <a:ea typeface="宋体" panose="02010600030101010101" pitchFamily="2" charset="-122"/>
              </a:rPr>
              <a:t>'/export/data/</a:t>
            </a:r>
            <a:r>
              <a:rPr lang="en-US" altLang="zh-CN" sz="1200" dirty="0" err="1">
                <a:solidFill>
                  <a:srgbClr val="808080"/>
                </a:solidFill>
                <a:effectLst/>
                <a:latin typeface="Courier New" panose="02070309020205020404" pitchFamily="49" charset="0"/>
                <a:ea typeface="宋体" panose="02010600030101010101" pitchFamily="2" charset="-122"/>
              </a:rPr>
              <a:t>hivedatas</a:t>
            </a:r>
            <a:r>
              <a:rPr lang="en-US" altLang="zh-CN" sz="1200" dirty="0">
                <a:solidFill>
                  <a:srgbClr val="808080"/>
                </a:solidFill>
                <a:effectLst/>
                <a:latin typeface="Courier New" panose="02070309020205020404" pitchFamily="49" charset="0"/>
                <a:ea typeface="宋体" panose="02010600030101010101" pitchFamily="2" charset="-122"/>
              </a:rPr>
              <a:t>/dim_holiday.txt'</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b="1" dirty="0">
                <a:solidFill>
                  <a:srgbClr val="0000FF"/>
                </a:solidFill>
                <a:effectLst/>
                <a:latin typeface="Courier New" panose="02070309020205020404" pitchFamily="49" charset="0"/>
                <a:ea typeface="宋体" panose="02010600030101010101" pitchFamily="2" charset="-122"/>
              </a:rPr>
              <a:t>into</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b="1" dirty="0">
                <a:solidFill>
                  <a:srgbClr val="0000FF"/>
                </a:solidFill>
                <a:effectLst/>
                <a:latin typeface="Courier New" panose="02070309020205020404" pitchFamily="49" charset="0"/>
                <a:ea typeface="宋体" panose="02010600030101010101" pitchFamily="2" charset="-122"/>
              </a:rPr>
              <a:t>table</a:t>
            </a:r>
            <a:r>
              <a:rPr lang="en-US" altLang="zh-CN" sz="1200" dirty="0">
                <a:solidFill>
                  <a:srgbClr val="000000"/>
                </a:solidFill>
                <a:effectLst/>
                <a:latin typeface="Courier New" panose="02070309020205020404" pitchFamily="49" charset="0"/>
                <a:ea typeface="宋体" panose="02010600030101010101" pitchFamily="2" charset="-122"/>
              </a:rPr>
              <a:t> </a:t>
            </a:r>
            <a:r>
              <a:rPr lang="en-US" altLang="zh-CN" sz="1200" dirty="0" err="1">
                <a:solidFill>
                  <a:srgbClr val="000000"/>
                </a:solidFill>
                <a:effectLst/>
                <a:latin typeface="Courier New" panose="02070309020205020404" pitchFamily="49" charset="0"/>
                <a:ea typeface="宋体" panose="02010600030101010101" pitchFamily="2" charset="-122"/>
              </a:rPr>
              <a:t>itcast_dw</a:t>
            </a:r>
            <a:r>
              <a:rPr lang="en-US" altLang="zh-CN" sz="1200" b="1" dirty="0" err="1">
                <a:solidFill>
                  <a:srgbClr val="000080"/>
                </a:solidFill>
                <a:effectLst/>
                <a:latin typeface="Courier New" panose="02070309020205020404" pitchFamily="49" charset="0"/>
                <a:ea typeface="宋体" panose="02010600030101010101" pitchFamily="2" charset="-122"/>
              </a:rPr>
              <a:t>.dw_dim_</a:t>
            </a:r>
            <a:r>
              <a:rPr lang="en-US" altLang="zh-CN" sz="1200" dirty="0" err="1">
                <a:solidFill>
                  <a:srgbClr val="000000"/>
                </a:solidFill>
                <a:effectLst/>
                <a:latin typeface="Courier New" panose="02070309020205020404" pitchFamily="49" charset="0"/>
                <a:ea typeface="宋体" panose="02010600030101010101" pitchFamily="2" charset="-122"/>
              </a:rPr>
              <a:t>date</a:t>
            </a:r>
            <a:r>
              <a:rPr lang="en-US" altLang="zh-CN" sz="1200" b="1" dirty="0">
                <a:solidFill>
                  <a:srgbClr val="000080"/>
                </a:solidFill>
                <a:effectLst/>
                <a:latin typeface="Courier New" panose="02070309020205020404" pitchFamily="49" charset="0"/>
                <a:ea typeface="宋体" panose="02010600030101010101" pitchFamily="2" charset="-122"/>
              </a:rPr>
              <a:t>;</a:t>
            </a:r>
            <a:endParaRPr lang="zh-CN" altLang="en-US" sz="1200" dirty="0"/>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400" y="831031"/>
            <a:ext cx="6096000" cy="679673"/>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统计</a:t>
            </a:r>
            <a:r>
              <a:rPr lang="en-US" altLang="zh-CN" sz="1800" b="1" dirty="0">
                <a:solidFill>
                  <a:srgbClr val="333333"/>
                </a:solidFill>
                <a:effectLst/>
                <a:latin typeface="Open Sans" panose="020B0606030504020204" pitchFamily="34" charset="0"/>
                <a:ea typeface="微软雅黑 Light" panose="020B0502040204020203" pitchFamily="34" charset="-122"/>
                <a:cs typeface="宋体" panose="02010600030101010101" pitchFamily="2" charset="-122"/>
              </a:rPr>
              <a:t>2020</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年期间每个季度的销售订单笔数、订单总额</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endParaRPr kumimoji="0" lang="zh-CN" altLang="zh-CN"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8" name="文本框 7"/>
          <p:cNvSpPr txBox="1"/>
          <p:nvPr/>
        </p:nvSpPr>
        <p:spPr>
          <a:xfrm>
            <a:off x="533400" y="1887591"/>
            <a:ext cx="11249026" cy="4031873"/>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app_order_date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时间维度类型，</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表示季度</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year_quarter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季度名称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订单总额</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.dw_dim_</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_end_date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date_value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-MM-dd'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year_quarter</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year_quarter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select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from</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itcast_app</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app_order_date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a:solidFill>
                  <a:srgbClr val="0000FF"/>
                </a:solidFill>
                <a:effectLst/>
                <a:latin typeface="Courier New" panose="02070309020205020404" pitchFamily="49" charset="0"/>
                <a:ea typeface="宋体" panose="02010600030101010101" pitchFamily="2" charset="-122"/>
              </a:rPr>
              <a:t>where</a:t>
            </a:r>
            <a:r>
              <a:rPr lang="en-US" altLang="zh-CN" sz="1600">
                <a:solidFill>
                  <a:srgbClr val="000000"/>
                </a:solidFill>
                <a:effectLst/>
                <a:latin typeface="Courier New" panose="02070309020205020404" pitchFamily="49" charset="0"/>
                <a:ea typeface="宋体" panose="02010600030101010101" pitchFamily="2" charset="-122"/>
              </a:rPr>
              <a:t> date</a:t>
            </a:r>
            <a:r>
              <a:rPr lang="en-US" altLang="zh-CN" sz="1600" dirty="0" err="1">
                <a:solidFill>
                  <a:srgbClr val="000000"/>
                </a:solidFill>
                <a:effectLst/>
                <a:latin typeface="Courier New" panose="02070309020205020404" pitchFamily="49" charset="0"/>
                <a:ea typeface="宋体" panose="02010600030101010101" pitchFamily="2" charset="-122"/>
              </a:rPr>
              <a:t>_type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a:solidFill>
                  <a:srgbClr val="808080"/>
                </a:solidFill>
                <a:effectLst/>
                <a:latin typeface="Courier New" panose="02070309020205020404" pitchFamily="49" charset="0"/>
                <a:ea typeface="宋体" panose="02010600030101010101" pitchFamily="2" charset="-122"/>
              </a:rPr>
              <a:t>'1'</a:t>
            </a:r>
            <a:r>
              <a:rPr lang="en-US" altLang="zh-CN" sz="1600" b="1" dirty="0">
                <a:solidFill>
                  <a:srgbClr val="000080"/>
                </a:solidFill>
                <a:effectLst/>
                <a:latin typeface="Courier New" panose="02070309020205020404" pitchFamily="49" charset="0"/>
                <a:ea typeface="宋体" panose="02010600030101010101" pitchFamily="2" charset="-122"/>
              </a:rPr>
              <a: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6" name="文本框 5"/>
          <p:cNvSpPr txBox="1"/>
          <p:nvPr/>
        </p:nvSpPr>
        <p:spPr>
          <a:xfrm>
            <a:off x="246897" y="1341427"/>
            <a:ext cx="9344025" cy="338554"/>
          </a:xfrm>
          <a:prstGeom prst="rect">
            <a:avLst/>
          </a:prstGeom>
          <a:noFill/>
        </p:spPr>
        <p:txBody>
          <a:bodyPr wrap="square">
            <a:spAutoFit/>
          </a:bodyPr>
          <a:lstStyle/>
          <a:p>
            <a:pPr indent="266700">
              <a:spcBef>
                <a:spcPts val="960"/>
              </a:spcBef>
              <a:spcAft>
                <a:spcPts val="960"/>
              </a:spcAft>
            </a:pPr>
            <a:r>
              <a:rPr lang="zh-CN" altLang="zh-CN" sz="1600" b="1" dirty="0">
                <a:solidFill>
                  <a:srgbClr val="FF0000"/>
                </a:solidFill>
                <a:latin typeface="微软雅黑 Light" panose="020B0502040204020203" pitchFamily="34" charset="-122"/>
                <a:cs typeface="Times New Roman" panose="02020603050405020304" pitchFamily="18" charset="0"/>
              </a:rPr>
              <a:t>时间维度类型</a:t>
            </a:r>
            <a:r>
              <a:rPr lang="zh-CN" altLang="zh-CN" sz="1600" dirty="0">
                <a:latin typeface="微软雅黑 Light" panose="020B0502040204020203" pitchFamily="34" charset="-122"/>
                <a:cs typeface="Times New Roman" panose="02020603050405020304" pitchFamily="18" charset="0"/>
              </a:rPr>
              <a:t>：</a:t>
            </a:r>
            <a:r>
              <a:rPr lang="en-US" altLang="zh-CN" sz="1600" dirty="0">
                <a:latin typeface="微软雅黑 Light" panose="020B0502040204020203" pitchFamily="34" charset="-122"/>
                <a:cs typeface="Times New Roman" panose="02020603050405020304" pitchFamily="18" charset="0"/>
              </a:rPr>
              <a:t>1</a:t>
            </a:r>
            <a:r>
              <a:rPr lang="zh-CN" altLang="zh-CN" sz="1600" dirty="0">
                <a:latin typeface="微软雅黑 Light" panose="020B0502040204020203" pitchFamily="34" charset="-122"/>
                <a:cs typeface="Times New Roman" panose="02020603050405020304" pitchFamily="18" charset="0"/>
              </a:rPr>
              <a:t>→ 季度</a:t>
            </a:r>
            <a:r>
              <a:rPr lang="en-US" altLang="zh-CN" sz="1600" dirty="0">
                <a:latin typeface="微软雅黑 Light" panose="020B0502040204020203" pitchFamily="34" charset="-122"/>
                <a:cs typeface="Times New Roman" panose="02020603050405020304" pitchFamily="18" charset="0"/>
              </a:rPr>
              <a:t>   2 </a:t>
            </a:r>
            <a:r>
              <a:rPr lang="zh-CN" altLang="zh-CN" sz="1600" dirty="0">
                <a:latin typeface="微软雅黑 Light" panose="020B0502040204020203" pitchFamily="34" charset="-122"/>
                <a:cs typeface="Times New Roman" panose="02020603050405020304" pitchFamily="18" charset="0"/>
              </a:rPr>
              <a:t>→ 月度</a:t>
            </a:r>
            <a:r>
              <a:rPr lang="en-US" altLang="zh-CN" sz="1600" dirty="0">
                <a:latin typeface="微软雅黑 Light" panose="020B0502040204020203" pitchFamily="34" charset="-122"/>
                <a:cs typeface="Times New Roman" panose="02020603050405020304" pitchFamily="18" charset="0"/>
              </a:rPr>
              <a:t>     3 </a:t>
            </a:r>
            <a:r>
              <a:rPr lang="zh-CN" altLang="zh-CN" sz="1600" dirty="0">
                <a:latin typeface="微软雅黑 Light" panose="020B0502040204020203" pitchFamily="34" charset="-122"/>
                <a:cs typeface="Times New Roman" panose="02020603050405020304" pitchFamily="18" charset="0"/>
              </a:rPr>
              <a:t>→ 星期</a:t>
            </a:r>
            <a:r>
              <a:rPr lang="en-US" altLang="zh-CN" sz="1600" dirty="0">
                <a:latin typeface="微软雅黑 Light" panose="020B0502040204020203" pitchFamily="34" charset="-122"/>
                <a:cs typeface="Times New Roman" panose="02020603050405020304" pitchFamily="18" charset="0"/>
              </a:rPr>
              <a:t>     4 </a:t>
            </a:r>
            <a:r>
              <a:rPr lang="zh-CN" altLang="zh-CN" sz="1600" dirty="0">
                <a:latin typeface="微软雅黑 Light" panose="020B0502040204020203" pitchFamily="34" charset="-122"/>
                <a:cs typeface="Times New Roman" panose="02020603050405020304" pitchFamily="18" charset="0"/>
              </a:rPr>
              <a:t>→ 日期类型（节假日、休息日</a:t>
            </a:r>
            <a:r>
              <a:rPr lang="zh-CN" altLang="zh-CN" sz="1600" dirty="0">
                <a:solidFill>
                  <a:srgbClr val="333333"/>
                </a:solidFill>
                <a:effectLst/>
                <a:latin typeface="微软雅黑 Light" panose="020B0502040204020203" pitchFamily="34" charset="-122"/>
                <a:ea typeface="微软雅黑" panose="020B0503020204020204" pitchFamily="34" charset="-122"/>
                <a:cs typeface="Open Sans" panose="020B0606030504020204" pitchFamily="34" charset="0"/>
              </a:rPr>
              <a:t>、工作日）</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400" y="831031"/>
            <a:ext cx="6096000" cy="369332"/>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统计</a:t>
            </a:r>
            <a:r>
              <a:rPr lang="en-US" altLang="zh-CN" sz="1800" b="1" dirty="0">
                <a:solidFill>
                  <a:srgbClr val="333333"/>
                </a:solidFill>
                <a:effectLst/>
                <a:latin typeface="Open Sans" panose="020B0606030504020204" pitchFamily="34" charset="0"/>
                <a:ea typeface="微软雅黑 Light" panose="020B0502040204020203" pitchFamily="34" charset="-122"/>
                <a:cs typeface="宋体" panose="02010600030101010101" pitchFamily="2" charset="-122"/>
              </a:rPr>
              <a:t>2020</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年期间每个月的销售订单笔数、订单总额</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8" name="文本框 7"/>
          <p:cNvSpPr txBox="1"/>
          <p:nvPr/>
        </p:nvSpPr>
        <p:spPr>
          <a:xfrm>
            <a:off x="533400" y="1411794"/>
            <a:ext cx="11249026" cy="5306581"/>
          </a:xfrm>
          <a:prstGeom prst="rect">
            <a:avLst/>
          </a:prstGeom>
          <a:solidFill>
            <a:srgbClr val="FFFFE4"/>
          </a:solidFill>
          <a:ln>
            <a:solidFill>
              <a:schemeClr val="tx1"/>
            </a:solidFill>
          </a:ln>
        </p:spPr>
        <p:txBody>
          <a:bodyPr wrap="square">
            <a:spAutoFit/>
          </a:bodyPr>
          <a:lstStyle/>
          <a:p>
            <a:pPr>
              <a:spcBef>
                <a:spcPts val="465"/>
              </a:spcBef>
              <a:spcAft>
                <a:spcPts val="465"/>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itcast_app</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app_order_date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date_type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时间维度类型，</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表示季度</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month_number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date_val</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季度名称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订单总额</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dw_dim_date t1</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dw_end_date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date_value </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'yyyy-MM-dd'</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month_number</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month_number;</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FF"/>
                </a:solidFill>
                <a:effectLst/>
                <a:latin typeface="Courier New" panose="02070309020205020404" pitchFamily="49" charset="0"/>
                <a:ea typeface="宋体" panose="02010600030101010101" pitchFamily="2" charset="-122"/>
              </a:rPr>
              <a:t>select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80"/>
                </a:solidFill>
                <a:effectLst/>
                <a:latin typeface="Courier New" panose="02070309020205020404" pitchFamily="49" charset="0"/>
                <a:ea typeface="宋体" panose="02010600030101010101" pitchFamily="2" charset="-122"/>
              </a:rPr>
              <a: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from</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err="1">
                <a:solidFill>
                  <a:srgbClr val="000000"/>
                </a:solidFill>
                <a:effectLst/>
                <a:latin typeface="Courier New" panose="02070309020205020404" pitchFamily="49" charset="0"/>
                <a:ea typeface="宋体" panose="02010600030101010101" pitchFamily="2" charset="-122"/>
              </a:rPr>
              <a:t>itcast_app</a:t>
            </a:r>
            <a:r>
              <a:rPr lang="en-US" altLang="zh-CN" sz="1800" b="1" dirty="0" err="1">
                <a:solidFill>
                  <a:srgbClr val="000080"/>
                </a:solidFill>
                <a:effectLst/>
                <a:latin typeface="Courier New" panose="02070309020205020404" pitchFamily="49" charset="0"/>
                <a:ea typeface="宋体" panose="02010600030101010101" pitchFamily="2" charset="-122"/>
              </a:rPr>
              <a:t>.</a:t>
            </a:r>
            <a:r>
              <a:rPr lang="en-US" altLang="zh-CN" sz="1800" dirty="0" err="1">
                <a:solidFill>
                  <a:srgbClr val="000000"/>
                </a:solidFill>
                <a:effectLst/>
                <a:latin typeface="Courier New" panose="02070309020205020404" pitchFamily="49" charset="0"/>
                <a:ea typeface="宋体" panose="02010600030101010101" pitchFamily="2" charset="-122"/>
              </a:rPr>
              <a:t>app_order_date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a:solidFill>
                  <a:srgbClr val="0000FF"/>
                </a:solidFill>
                <a:effectLst/>
                <a:latin typeface="Courier New" panose="02070309020205020404" pitchFamily="49" charset="0"/>
                <a:ea typeface="宋体" panose="02010600030101010101" pitchFamily="2" charset="-122"/>
              </a:rPr>
              <a:t>where</a:t>
            </a:r>
            <a:r>
              <a:rPr lang="en-US" altLang="zh-CN" sz="1800">
                <a:solidFill>
                  <a:srgbClr val="000000"/>
                </a:solidFill>
                <a:effectLst/>
                <a:latin typeface="Courier New" panose="02070309020205020404" pitchFamily="49" charset="0"/>
                <a:ea typeface="宋体" panose="02010600030101010101" pitchFamily="2" charset="-122"/>
              </a:rPr>
              <a:t> date</a:t>
            </a:r>
            <a:r>
              <a:rPr lang="en-US" altLang="zh-CN" sz="1800" dirty="0" err="1">
                <a:solidFill>
                  <a:srgbClr val="000000"/>
                </a:solidFill>
                <a:effectLst/>
                <a:latin typeface="Courier New" panose="02070309020205020404" pitchFamily="49" charset="0"/>
                <a:ea typeface="宋体" panose="02010600030101010101" pitchFamily="2" charset="-122"/>
              </a:rPr>
              <a:t>_type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80"/>
                </a:solidFill>
                <a:effectLst/>
                <a:latin typeface="Courier New" panose="02070309020205020404" pitchFamily="49" charset="0"/>
                <a:ea typeface="宋体" panose="02010600030101010101" pitchFamily="2" charset="-122"/>
              </a:rPr>
              <a:t>=</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a:solidFill>
                  <a:srgbClr val="808080"/>
                </a:solidFill>
                <a:effectLst/>
                <a:latin typeface="Courier New" panose="02070309020205020404" pitchFamily="49" charset="0"/>
                <a:ea typeface="宋体" panose="02010600030101010101" pitchFamily="2" charset="-122"/>
              </a:rPr>
              <a:t>'2'</a:t>
            </a:r>
            <a:r>
              <a:rPr lang="en-US" altLang="zh-CN" sz="1800" b="1" dirty="0">
                <a:solidFill>
                  <a:srgbClr val="000080"/>
                </a:solidFill>
                <a:effectLst/>
                <a:latin typeface="Courier New" panose="02070309020205020404" pitchFamily="49" charset="0"/>
                <a:ea typeface="宋体" panose="02010600030101010101" pitchFamily="2" charset="-122"/>
              </a:rPr>
              <a: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399" y="831031"/>
            <a:ext cx="7800975" cy="369332"/>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统计</a:t>
            </a:r>
            <a:r>
              <a:rPr lang="en-US" altLang="zh-CN" sz="1800" b="1" dirty="0">
                <a:solidFill>
                  <a:srgbClr val="333333"/>
                </a:solidFill>
                <a:effectLst/>
                <a:latin typeface="Open Sans" panose="020B0606030504020204" pitchFamily="34" charset="0"/>
                <a:ea typeface="微软雅黑 Light" panose="020B0502040204020203" pitchFamily="34" charset="-122"/>
                <a:cs typeface="宋体" panose="02010600030101010101" pitchFamily="2" charset="-122"/>
              </a:rPr>
              <a:t>2020</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年期间每周一到周日的销售订单笔数、订单总额</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8" name="文本框 7"/>
          <p:cNvSpPr txBox="1"/>
          <p:nvPr/>
        </p:nvSpPr>
        <p:spPr>
          <a:xfrm>
            <a:off x="533400" y="1411794"/>
            <a:ext cx="11249026" cy="4278094"/>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app_order_date</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weekday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订单总额</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.dw_dim_</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_end_date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date_value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-MM-dd'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weekday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weekday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select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from</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itcast_app</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app_order_date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where</a:t>
            </a:r>
            <a:r>
              <a:rPr lang="en-US" altLang="zh-CN" sz="1600" dirty="0">
                <a:solidFill>
                  <a:srgbClr val="000000"/>
                </a:solidFill>
                <a:effectLst/>
                <a:latin typeface="Courier New" panose="02070309020205020404" pitchFamily="49" charset="0"/>
                <a:ea typeface="宋体" panose="02010600030101010101" pitchFamily="2" charset="-122"/>
              </a:rPr>
              <a:t> dt</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808080"/>
                </a:solidFill>
                <a:effectLst/>
                <a:latin typeface="Courier New" panose="02070309020205020404" pitchFamily="49" charset="0"/>
                <a:ea typeface="宋体" panose="02010600030101010101" pitchFamily="2" charset="-122"/>
              </a:rPr>
              <a:t>'2021-01-09'</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and</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date_type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a:solidFill>
                  <a:srgbClr val="808080"/>
                </a:solidFill>
                <a:effectLst/>
                <a:latin typeface="Courier New" panose="02070309020205020404" pitchFamily="49" charset="0"/>
                <a:ea typeface="宋体" panose="02010600030101010101" pitchFamily="2" charset="-122"/>
              </a:rPr>
              <a:t>'3'</a:t>
            </a:r>
            <a:r>
              <a:rPr lang="en-US" altLang="zh-CN" sz="1600" b="1" dirty="0">
                <a:solidFill>
                  <a:srgbClr val="000080"/>
                </a:solidFill>
                <a:effectLst/>
                <a:latin typeface="Courier New" panose="02070309020205020404" pitchFamily="49" charset="0"/>
                <a:ea typeface="宋体" panose="02010600030101010101" pitchFamily="2" charset="-122"/>
              </a:rPr>
              <a: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8771021" cy="517190"/>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1-</a:t>
            </a:r>
            <a:r>
              <a:rPr kumimoji="1" lang="zh-CN" altLang="en-US" dirty="0"/>
              <a:t>时间维度分析业务开发</a:t>
            </a:r>
            <a:endParaRPr kumimoji="1" lang="zh-CN" altLang="en-US" dirty="0"/>
          </a:p>
        </p:txBody>
      </p:sp>
      <p:sp>
        <p:nvSpPr>
          <p:cNvPr id="5" name="文本框 4"/>
          <p:cNvSpPr txBox="1"/>
          <p:nvPr/>
        </p:nvSpPr>
        <p:spPr>
          <a:xfrm>
            <a:off x="533399" y="831031"/>
            <a:ext cx="8771021" cy="710451"/>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统计</a:t>
            </a:r>
            <a:r>
              <a:rPr lang="en-US" altLang="zh-CN" sz="1800" b="1" dirty="0">
                <a:solidFill>
                  <a:srgbClr val="333333"/>
                </a:solidFill>
                <a:effectLst/>
                <a:latin typeface="Open Sans" panose="020B0606030504020204" pitchFamily="34" charset="0"/>
                <a:ea typeface="微软雅黑 Light" panose="020B0502040204020203" pitchFamily="34" charset="-122"/>
                <a:cs typeface="宋体" panose="02010600030101010101" pitchFamily="2" charset="-122"/>
              </a:rPr>
              <a:t>2020</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年期间国家法定节假日、休息日、工作日的订单笔数、订单总额</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8" name="文本框 7"/>
          <p:cNvSpPr txBox="1"/>
          <p:nvPr/>
        </p:nvSpPr>
        <p:spPr>
          <a:xfrm>
            <a:off x="533400" y="1411794"/>
            <a:ext cx="11249026" cy="4278094"/>
          </a:xfrm>
          <a:prstGeom prst="rect">
            <a:avLst/>
          </a:prstGeom>
          <a:solidFill>
            <a:srgbClr val="FFFFE4"/>
          </a:solidFill>
          <a:ln>
            <a:solidFill>
              <a:schemeClr val="tx1"/>
            </a:solidFill>
          </a:ln>
        </p:spPr>
        <p:txBody>
          <a:bodyPr wrap="square">
            <a:spAutoFit/>
          </a:bodyPr>
          <a:lstStyle/>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app_order_date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'4'</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order_count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totalMoney</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订单总额</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.dw_dim_</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dw</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_end_date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'9999-12-31'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date_value </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err="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date_format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createtime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yyyy</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-MM-dd'</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order</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rPr>
              <a:t>select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from</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itcast_app</a:t>
            </a:r>
            <a:r>
              <a:rPr lang="en-US" altLang="zh-CN" sz="1600" b="1" dirty="0" err="1">
                <a:solidFill>
                  <a:srgbClr val="000080"/>
                </a:solidFill>
                <a:effectLst/>
                <a:latin typeface="Courier New" panose="02070309020205020404" pitchFamily="49" charset="0"/>
                <a:ea typeface="宋体" panose="02010600030101010101" pitchFamily="2" charset="-122"/>
              </a:rPr>
              <a:t>.</a:t>
            </a:r>
            <a:r>
              <a:rPr lang="en-US" altLang="zh-CN" sz="1600" dirty="0" err="1">
                <a:solidFill>
                  <a:srgbClr val="000000"/>
                </a:solidFill>
                <a:effectLst/>
                <a:latin typeface="Courier New" panose="02070309020205020404" pitchFamily="49" charset="0"/>
                <a:ea typeface="宋体" panose="02010600030101010101" pitchFamily="2" charset="-122"/>
              </a:rPr>
              <a:t>app_order_date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FF"/>
                </a:solidFill>
                <a:effectLst/>
                <a:latin typeface="Courier New" panose="02070309020205020404" pitchFamily="49" charset="0"/>
                <a:ea typeface="宋体" panose="02010600030101010101" pitchFamily="2" charset="-122"/>
              </a:rPr>
              <a:t>where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err="1">
                <a:solidFill>
                  <a:srgbClr val="000000"/>
                </a:solidFill>
                <a:effectLst/>
                <a:latin typeface="Courier New" panose="02070309020205020404" pitchFamily="49" charset="0"/>
                <a:ea typeface="宋体" panose="02010600030101010101" pitchFamily="2" charset="-122"/>
              </a:rPr>
              <a:t>date_type</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b="1" dirty="0">
                <a:solidFill>
                  <a:srgbClr val="000080"/>
                </a:solidFill>
                <a:effectLst/>
                <a:latin typeface="Courier New" panose="02070309020205020404" pitchFamily="49" charset="0"/>
                <a:ea typeface="宋体" panose="02010600030101010101" pitchFamily="2" charset="-122"/>
              </a:rPr>
              <a:t>=</a:t>
            </a:r>
            <a:r>
              <a:rPr lang="en-US" altLang="zh-CN" sz="1600" dirty="0">
                <a:solidFill>
                  <a:srgbClr val="000000"/>
                </a:solidFill>
                <a:effectLst/>
                <a:latin typeface="Courier New" panose="02070309020205020404" pitchFamily="49" charset="0"/>
                <a:ea typeface="宋体" panose="02010600030101010101" pitchFamily="2" charset="-122"/>
              </a:rPr>
              <a:t> </a:t>
            </a:r>
            <a:r>
              <a:rPr lang="en-US" altLang="zh-CN" sz="1600" dirty="0">
                <a:solidFill>
                  <a:srgbClr val="808080"/>
                </a:solidFill>
                <a:effectLst/>
                <a:latin typeface="Courier New" panose="02070309020205020404" pitchFamily="49" charset="0"/>
                <a:ea typeface="宋体" panose="02010600030101010101" pitchFamily="2" charset="-122"/>
              </a:rPr>
              <a:t>'4'</a:t>
            </a:r>
            <a:r>
              <a:rPr lang="en-US" altLang="zh-CN" sz="1600" b="1" dirty="0">
                <a:solidFill>
                  <a:srgbClr val="000080"/>
                </a:solidFill>
                <a:effectLst/>
                <a:latin typeface="Courier New" panose="02070309020205020404" pitchFamily="49" charset="0"/>
                <a:ea typeface="宋体" panose="02010600030101010101" pitchFamily="2" charset="-122"/>
              </a:rPr>
              <a:t>;</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533400" y="831031"/>
            <a:ext cx="6096000" cy="338554"/>
          </a:xfrm>
          <a:prstGeom prst="rect">
            <a:avLst/>
          </a:prstGeom>
          <a:noFill/>
        </p:spPr>
        <p:txBody>
          <a:bodyPr wrap="square">
            <a:spAutoFit/>
          </a:bodyPr>
          <a:lstStyle/>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r>
              <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需求分析</a:t>
            </a:r>
            <a:endParaRPr kumimoji="0" lang="zh-CN" altLang="zh-CN"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7" name="文本框 6"/>
          <p:cNvSpPr txBox="1"/>
          <p:nvPr/>
        </p:nvSpPr>
        <p:spPr>
          <a:xfrm>
            <a:off x="533400" y="1379348"/>
            <a:ext cx="10096500" cy="4606389"/>
          </a:xfrm>
          <a:prstGeom prst="rect">
            <a:avLst/>
          </a:prstGeom>
          <a:noFill/>
        </p:spPr>
        <p:txBody>
          <a:bodyPr wrap="square">
            <a:spAutoFit/>
          </a:bodyPr>
          <a:lstStyle/>
          <a:p>
            <a:pPr indent="266700">
              <a:spcBef>
                <a:spcPts val="960"/>
              </a:spcBef>
              <a:spcAft>
                <a:spcPts val="960"/>
              </a:spcAft>
            </a:pPr>
            <a:r>
              <a:rPr lang="zh-CN" altLang="en-US"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电商平台商家</a:t>
            </a:r>
            <a:r>
              <a:rPr lang="zh-CN"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总公司</a:t>
            </a:r>
            <a:r>
              <a:rPr lang="zh-CN" altLang="en-US"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有</a:t>
            </a:r>
            <a:r>
              <a:rPr lang="zh-CN"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很多的分公司（销售事业部）</a:t>
            </a:r>
            <a:r>
              <a:rPr lang="zh-CN" altLang="en-US"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，为了公司的经营需要，公司需要定期检查各个分公司的经营指标完成情况，运营部门提出数据分析</a:t>
            </a:r>
            <a:r>
              <a:rPr lang="zh-CN" altLang="en-US" sz="160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需求</a:t>
            </a:r>
            <a:r>
              <a:rPr lang="en-US" altLang="zh-CN" sz="1600">
                <a:solidFill>
                  <a:srgbClr val="333333"/>
                </a:solidFill>
                <a:effectLst/>
                <a:latin typeface="阿里巴巴普惠体" panose="00020600040101010101"/>
                <a:ea typeface="微软雅黑 Light" panose="020B0502040204020203" pitchFamily="34" charset="-122"/>
                <a:cs typeface="Open Sans" panose="020B0606030504020204" pitchFamily="34" charset="0"/>
              </a:rPr>
              <a:t>.</a:t>
            </a:r>
            <a:endParaRPr lang="en-US" altLang="zh-CN" sz="1600">
              <a:solidFill>
                <a:srgbClr val="333333"/>
              </a:solidFill>
              <a:effectLst/>
              <a:latin typeface="阿里巴巴普惠体" panose="00020600040101010101"/>
              <a:ea typeface="微软雅黑 Light" panose="020B0502040204020203" pitchFamily="34" charset="-122"/>
              <a:cs typeface="Open Sans" panose="020B0606030504020204" pitchFamily="34" charset="0"/>
            </a:endParaRPr>
          </a:p>
          <a:p>
            <a:pPr indent="266700">
              <a:spcBef>
                <a:spcPts val="960"/>
              </a:spcBef>
              <a:spcAft>
                <a:spcPts val="960"/>
              </a:spcAft>
            </a:pPr>
            <a:endParaRPr lang="en-US" altLang="zh-CN" sz="1600">
              <a:solidFill>
                <a:srgbClr val="333333"/>
              </a:solidFill>
              <a:latin typeface="阿里巴巴普惠体" panose="00020600040101010101"/>
              <a:ea typeface="微软雅黑 Light" panose="020B0502040204020203" pitchFamily="34" charset="-122"/>
              <a:cs typeface="Open Sans" panose="020B0606030504020204" pitchFamily="34" charset="0"/>
            </a:endParaRPr>
          </a:p>
          <a:p>
            <a:pPr indent="266700">
              <a:spcBef>
                <a:spcPts val="960"/>
              </a:spcBef>
              <a:spcAft>
                <a:spcPts val="960"/>
              </a:spcAft>
            </a:pPr>
            <a:endParaRPr lang="en-US"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endParaRPr>
          </a:p>
          <a:p>
            <a:pPr indent="266700">
              <a:spcBef>
                <a:spcPts val="960"/>
              </a:spcBef>
              <a:spcAft>
                <a:spcPts val="960"/>
              </a:spcAft>
            </a:pPr>
            <a:endParaRPr lang="en-US" altLang="zh-CN" sz="1600" dirty="0">
              <a:solidFill>
                <a:srgbClr val="333333"/>
              </a:solidFill>
              <a:effectLst/>
              <a:latin typeface="阿里巴巴普惠体" panose="00020600040101010101"/>
              <a:ea typeface="微软雅黑 Light" panose="020B0502040204020203" pitchFamily="34" charset="-122"/>
              <a:cs typeface="Open Sans" panose="020B0606030504020204" pitchFamily="34" charset="0"/>
            </a:endParaRPr>
          </a:p>
          <a:p>
            <a:pPr indent="266700">
              <a:spcBef>
                <a:spcPts val="960"/>
              </a:spcBef>
              <a:spcAft>
                <a:spcPts val="960"/>
              </a:spcAft>
            </a:pPr>
            <a:endParaRPr lang="en-US" altLang="zh-CN" sz="1600" dirty="0">
              <a:solidFill>
                <a:srgbClr val="333333"/>
              </a:solidFill>
              <a:latin typeface="阿里巴巴普惠体" panose="00020600040101010101"/>
              <a:ea typeface="微软雅黑 Light" panose="020B0502040204020203" pitchFamily="34" charset="-122"/>
              <a:cs typeface="Times New Roman" panose="02020603050405020304" pitchFamily="18" charset="0"/>
            </a:endParaRPr>
          </a:p>
          <a:p>
            <a:pPr indent="266700">
              <a:spcBef>
                <a:spcPts val="960"/>
              </a:spcBef>
              <a:spcAft>
                <a:spcPts val="960"/>
              </a:spcAft>
            </a:pPr>
            <a:r>
              <a:rPr lang="zh-CN" altLang="en-US" sz="1600" dirty="0">
                <a:solidFill>
                  <a:srgbClr val="333333"/>
                </a:solidFill>
                <a:latin typeface="阿里巴巴普惠体" panose="00020600040101010101"/>
                <a:ea typeface="微软雅黑 Light" panose="020B0502040204020203" pitchFamily="34" charset="-122"/>
                <a:cs typeface="Times New Roman" panose="02020603050405020304" pitchFamily="18" charset="0"/>
              </a:rPr>
              <a:t>电商平台的商品一般都是多级分类，比如：</a:t>
            </a:r>
            <a:endParaRPr lang="en-US" altLang="zh-CN" sz="1600" dirty="0">
              <a:solidFill>
                <a:srgbClr val="333333"/>
              </a:solidFill>
              <a:latin typeface="阿里巴巴普惠体" panose="00020600040101010101"/>
              <a:ea typeface="微软雅黑 Light" panose="020B0502040204020203" pitchFamily="34" charset="-122"/>
              <a:cs typeface="Times New Roman" panose="02020603050405020304" pitchFamily="18" charset="0"/>
            </a:endParaRPr>
          </a:p>
          <a:p>
            <a:pPr indent="266700">
              <a:spcBef>
                <a:spcPts val="960"/>
              </a:spcBef>
              <a:spcAft>
                <a:spcPts val="960"/>
              </a:spcAft>
            </a:pPr>
            <a:r>
              <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 </a:t>
            </a: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三级分类</a:t>
            </a:r>
            <a:r>
              <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a:t>
            </a: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红富士苹果</a:t>
            </a:r>
            <a:endPar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endParaRPr>
          </a:p>
          <a:p>
            <a:pPr indent="266700">
              <a:spcBef>
                <a:spcPts val="960"/>
              </a:spcBef>
              <a:spcAft>
                <a:spcPts val="960"/>
              </a:spcAft>
            </a:pP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二级分类</a:t>
            </a:r>
            <a:r>
              <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a:t>
            </a: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苹果</a:t>
            </a:r>
            <a:endPar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endParaRPr>
          </a:p>
          <a:p>
            <a:pPr indent="266700">
              <a:spcBef>
                <a:spcPts val="960"/>
              </a:spcBef>
              <a:spcAft>
                <a:spcPts val="960"/>
              </a:spcAft>
            </a:pP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一级分类</a:t>
            </a:r>
            <a:r>
              <a:rPr lang="en-US" altLang="zh-CN"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a:t>
            </a:r>
            <a:r>
              <a:rPr lang="zh-CN" altLang="en-US" sz="1600" dirty="0">
                <a:solidFill>
                  <a:srgbClr val="FF0000"/>
                </a:solidFill>
                <a:latin typeface="阿里巴巴普惠体" panose="00020600040101010101"/>
                <a:ea typeface="微软雅黑 Light" panose="020B0502040204020203" pitchFamily="34" charset="-122"/>
                <a:cs typeface="Times New Roman" panose="02020603050405020304" pitchFamily="18" charset="0"/>
              </a:rPr>
              <a:t>水果</a:t>
            </a:r>
            <a:endParaRPr lang="en-US" altLang="zh-CN" sz="1600" dirty="0">
              <a:solidFill>
                <a:srgbClr val="FF0000"/>
              </a:solidFill>
              <a:latin typeface="阿里巴巴普惠体" panose="00020600040101010101"/>
              <a:ea typeface="微软雅黑 Light" panose="020B0502040204020203" pitchFamily="34" charset="-122"/>
              <a:cs typeface="Open Sans" panose="020B0606030504020204" pitchFamily="34" charset="0"/>
            </a:endParaRPr>
          </a:p>
        </p:txBody>
      </p:sp>
      <p:sp>
        <p:nvSpPr>
          <p:cNvPr id="10" name="文本框 9"/>
          <p:cNvSpPr txBox="1"/>
          <p:nvPr/>
        </p:nvSpPr>
        <p:spPr>
          <a:xfrm>
            <a:off x="857250" y="2000161"/>
            <a:ext cx="6096000" cy="2062103"/>
          </a:xfrm>
          <a:prstGeom prst="rect">
            <a:avLst/>
          </a:prstGeom>
          <a:noFill/>
        </p:spPr>
        <p:txBody>
          <a:bodyPr wrap="square">
            <a:spAutoFit/>
          </a:bodyPr>
          <a:lstStyle/>
          <a:p>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全国</a:t>
            </a:r>
            <a:endPar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 华北</a:t>
            </a:r>
            <a:r>
              <a:rPr lang="zh-CN" altLang="en-US" sz="1600" dirty="0">
                <a:solidFill>
                  <a:srgbClr val="FF0000"/>
                </a:solidFill>
                <a:latin typeface="阿里巴巴普惠体" panose="00020600040101010101"/>
                <a:ea typeface="微软雅黑 Light" panose="020B0502040204020203" pitchFamily="34" charset="-122"/>
                <a:cs typeface="Open Sans" panose="020B0606030504020204" pitchFamily="34" charset="0"/>
              </a:rPr>
              <a:t>大区</a:t>
            </a:r>
            <a:r>
              <a:rPr lang="en-US" altLang="zh-CN" sz="1600" dirty="0">
                <a:solidFill>
                  <a:srgbClr val="FF0000"/>
                </a:solidFill>
                <a:latin typeface="阿里巴巴普惠体" panose="00020600040101010101"/>
                <a:ea typeface="微软雅黑 Light" panose="020B0502040204020203" pitchFamily="34" charset="-122"/>
                <a:cs typeface="Open Sans" panose="020B0606030504020204" pitchFamily="34" charset="0"/>
              </a:rPr>
              <a:t>:</a:t>
            </a:r>
            <a:endParaRPr lang="en-US" altLang="zh-CN" sz="1600" dirty="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     </a:t>
            </a:r>
            <a:r>
              <a:rPr lang="zh-CN" altLang="en-US" sz="1600" dirty="0">
                <a:solidFill>
                  <a:srgbClr val="FF0000"/>
                </a:solidFill>
                <a:latin typeface="阿里巴巴普惠体" panose="00020600040101010101"/>
                <a:ea typeface="微软雅黑 Light" panose="020B0502040204020203" pitchFamily="34" charset="-122"/>
                <a:cs typeface="Open Sans" panose="020B0606030504020204" pitchFamily="34" charset="0"/>
              </a:rPr>
              <a:t>唐山市分公司</a:t>
            </a:r>
            <a:endParaRPr lang="zh-CN" altLang="en-US" sz="1600" dirty="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     邯郸市分公司</a:t>
            </a:r>
            <a:endPar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rPr>
              <a:t>  </a:t>
            </a:r>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华中大区</a:t>
            </a:r>
            <a:r>
              <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rPr>
              <a:t>:</a:t>
            </a:r>
            <a:endPar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rPr>
              <a:t>      </a:t>
            </a:r>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武汉分公司</a:t>
            </a:r>
            <a:endPar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r>
              <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rPr>
              <a:t>      </a:t>
            </a:r>
            <a:r>
              <a:rPr lang="zh-CN" altLang="en-US" sz="1600">
                <a:solidFill>
                  <a:srgbClr val="FF0000"/>
                </a:solidFill>
                <a:latin typeface="阿里巴巴普惠体" panose="00020600040101010101"/>
                <a:ea typeface="微软雅黑 Light" panose="020B0502040204020203" pitchFamily="34" charset="-122"/>
                <a:cs typeface="Open Sans" panose="020B0606030504020204" pitchFamily="34" charset="0"/>
              </a:rPr>
              <a:t>长沙分公司</a:t>
            </a:r>
            <a:endParaRPr lang="en-US" altLang="zh-CN" sz="1600">
              <a:solidFill>
                <a:srgbClr val="FF0000"/>
              </a:solidFill>
              <a:latin typeface="阿里巴巴普惠体" panose="00020600040101010101"/>
              <a:ea typeface="微软雅黑 Light" panose="020B0502040204020203" pitchFamily="34" charset="-122"/>
              <a:cs typeface="Open Sans" panose="020B0606030504020204" pitchFamily="34" charset="0"/>
            </a:endParaRPr>
          </a:p>
          <a:p>
            <a:endParaRPr lang="zh-CN" altLang="en-US" sz="1600" dirty="0">
              <a:solidFill>
                <a:srgbClr val="FF0000"/>
              </a:solidFill>
              <a:latin typeface="阿里巴巴普惠体" panose="00020600040101010101"/>
              <a:ea typeface="微软雅黑 Light" panose="020B0502040204020203" pitchFamily="34" charset="-122"/>
              <a:cs typeface="Open Sans" panose="020B0606030504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 name="矩形 69"/>
          <p:cNvSpPr/>
          <p:nvPr/>
        </p:nvSpPr>
        <p:spPr>
          <a:xfrm>
            <a:off x="710880" y="1006867"/>
            <a:ext cx="11083853" cy="540125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黑体" panose="02010609060101010101" pitchFamily="49" charset="-122"/>
              <a:cs typeface="+mn-cs"/>
            </a:endParaRPr>
          </a:p>
        </p:txBody>
      </p:sp>
      <p:sp>
        <p:nvSpPr>
          <p:cNvPr id="16" name="矩形 15"/>
          <p:cNvSpPr/>
          <p:nvPr/>
        </p:nvSpPr>
        <p:spPr>
          <a:xfrm>
            <a:off x="5713998" y="1504141"/>
            <a:ext cx="1351517" cy="1803939"/>
          </a:xfrm>
          <a:prstGeom prst="rect">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54" name="矩形 53"/>
          <p:cNvSpPr/>
          <p:nvPr/>
        </p:nvSpPr>
        <p:spPr>
          <a:xfrm>
            <a:off x="1043454" y="1418106"/>
            <a:ext cx="2509935" cy="4326602"/>
          </a:xfrm>
          <a:prstGeom prst="rect">
            <a:avLst/>
          </a:prstGeom>
          <a:solidFill>
            <a:schemeClr val="accent3">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3" name="标题 2"/>
          <p:cNvSpPr>
            <a:spLocks noGrp="1"/>
          </p:cNvSpPr>
          <p:nvPr>
            <p:ph type="title"/>
          </p:nvPr>
        </p:nvSpPr>
        <p:spPr/>
        <p:txBody>
          <a:bodyPr/>
          <a:lstStyle/>
          <a:p>
            <a:r>
              <a:rPr kumimoji="1" lang="zh-CN" altLang="en-US" dirty="0"/>
              <a:t>项目架构</a:t>
            </a:r>
            <a:endParaRPr kumimoji="1" lang="zh-CN" altLang="en-US" dirty="0"/>
          </a:p>
        </p:txBody>
      </p:sp>
      <p:sp>
        <p:nvSpPr>
          <p:cNvPr id="9" name="文本占位符 3"/>
          <p:cNvSpPr txBox="1"/>
          <p:nvPr/>
        </p:nvSpPr>
        <p:spPr>
          <a:xfrm>
            <a:off x="925483" y="1225467"/>
            <a:ext cx="10749599"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pPr marL="0" marR="0" lvl="0" indent="0" algn="l" defTabSz="914400" rtl="0" eaLnBrk="0" fontAlgn="base" latinLnBrk="0" hangingPunct="0">
              <a:lnSpc>
                <a:spcPct val="150000"/>
              </a:lnSpc>
              <a:spcBef>
                <a:spcPct val="20000"/>
              </a:spcBef>
              <a:spcAft>
                <a:spcPct val="0"/>
              </a:spcAft>
              <a:buClr>
                <a:srgbClr val="404040"/>
              </a:buClr>
              <a:buSzPct val="85000"/>
              <a:buFont typeface="Arial" panose="020B0604020202020204" pitchFamily="34" charset="0"/>
              <a:buNone/>
              <a:defRPr/>
            </a:pPr>
            <a:endParaRPr kumimoji="0" lang="zh-CN" altLang="en-US" sz="1800" b="1" i="0" u="none" strike="noStrike" kern="1200" cap="none" spc="0" normalizeH="0" baseline="0" noProof="0" dirty="0">
              <a:ln>
                <a:noFill/>
              </a:ln>
              <a:solidFill>
                <a:prstClr val="black">
                  <a:lumMod val="85000"/>
                  <a:lumOff val="15000"/>
                </a:prstClr>
              </a:solidFill>
              <a:effectLst/>
              <a:uLnTx/>
              <a:uFillTx/>
              <a:ea typeface="Alibaba PuHuiTi R" pitchFamily="18" charset="-122"/>
            </a:endParaRPr>
          </a:p>
        </p:txBody>
      </p:sp>
      <p:sp>
        <p:nvSpPr>
          <p:cNvPr id="5" name="矩形 4"/>
          <p:cNvSpPr/>
          <p:nvPr/>
        </p:nvSpPr>
        <p:spPr>
          <a:xfrm>
            <a:off x="1396626" y="4490680"/>
            <a:ext cx="1632855" cy="719041"/>
          </a:xfrm>
          <a:prstGeom prst="rect">
            <a:avLst/>
          </a:prstGeom>
          <a:solidFill>
            <a:schemeClr val="bg2">
              <a:lumMod val="9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日志文件</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cxnSp>
        <p:nvCxnSpPr>
          <p:cNvPr id="4" name="直接箭头连接符 3"/>
          <p:cNvCxnSpPr>
            <a:stCxn id="5" idx="3"/>
          </p:cNvCxnSpPr>
          <p:nvPr/>
        </p:nvCxnSpPr>
        <p:spPr>
          <a:xfrm flipV="1">
            <a:off x="3029481" y="4850200"/>
            <a:ext cx="872190"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8" name="矩形 7"/>
          <p:cNvSpPr/>
          <p:nvPr/>
        </p:nvSpPr>
        <p:spPr>
          <a:xfrm>
            <a:off x="3901989" y="4576029"/>
            <a:ext cx="1541807" cy="621266"/>
          </a:xfrm>
          <a:prstGeom prst="rect">
            <a:avLst/>
          </a:prstGeom>
          <a:solidFill>
            <a:schemeClr val="tx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Flume</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21" name="矩形 20"/>
          <p:cNvSpPr/>
          <p:nvPr/>
        </p:nvSpPr>
        <p:spPr>
          <a:xfrm>
            <a:off x="10003677" y="1650815"/>
            <a:ext cx="1262840" cy="334689"/>
          </a:xfrm>
          <a:prstGeom prst="rect">
            <a:avLst/>
          </a:prstGeom>
          <a:solidFill>
            <a:schemeClr val="accent3">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Mysql</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34" name="矩形 33"/>
          <p:cNvSpPr/>
          <p:nvPr/>
        </p:nvSpPr>
        <p:spPr>
          <a:xfrm>
            <a:off x="7794868" y="1623555"/>
            <a:ext cx="1417587" cy="369332"/>
          </a:xfrm>
          <a:prstGeom prst="rect">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Sqoop</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35" name="矩形 34"/>
          <p:cNvSpPr/>
          <p:nvPr/>
        </p:nvSpPr>
        <p:spPr>
          <a:xfrm>
            <a:off x="9750243" y="4572038"/>
            <a:ext cx="1769707" cy="621266"/>
          </a:xfrm>
          <a:prstGeom prst="rect">
            <a:avLst/>
          </a:prstGeom>
          <a:solidFill>
            <a:schemeClr val="accent6">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fineBI</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可视化</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cxnSp>
        <p:nvCxnSpPr>
          <p:cNvPr id="36" name="直接箭头连接符 35"/>
          <p:cNvCxnSpPr>
            <a:endCxn id="64" idx="2"/>
          </p:cNvCxnSpPr>
          <p:nvPr/>
        </p:nvCxnSpPr>
        <p:spPr>
          <a:xfrm flipH="1" flipV="1">
            <a:off x="6389756" y="3172184"/>
            <a:ext cx="36666" cy="1349728"/>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
        <p:nvSpPr>
          <p:cNvPr id="43" name="矩形 42"/>
          <p:cNvSpPr/>
          <p:nvPr/>
        </p:nvSpPr>
        <p:spPr>
          <a:xfrm>
            <a:off x="1362560" y="2667826"/>
            <a:ext cx="1632855" cy="621266"/>
          </a:xfrm>
          <a:prstGeom prst="rect">
            <a:avLst/>
          </a:prstGeom>
          <a:solidFill>
            <a:srgbClr val="00B0F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Mysql</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的业务数据</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49" name="矩形 48"/>
          <p:cNvSpPr/>
          <p:nvPr/>
        </p:nvSpPr>
        <p:spPr>
          <a:xfrm>
            <a:off x="7794868" y="2098543"/>
            <a:ext cx="1632855" cy="621266"/>
          </a:xfrm>
          <a:prstGeom prst="rect">
            <a:avLst/>
          </a:prstGeom>
          <a:solidFill>
            <a:srgbClr val="FFFFE4"/>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SparkSQL</a:t>
            </a:r>
            <a:endPar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Thrift Server</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53" name="矩形 52"/>
          <p:cNvSpPr/>
          <p:nvPr/>
        </p:nvSpPr>
        <p:spPr>
          <a:xfrm>
            <a:off x="7890622" y="4558469"/>
            <a:ext cx="1457285" cy="600854"/>
          </a:xfrm>
          <a:prstGeom prst="rect">
            <a:avLst/>
          </a:prstGeom>
          <a:solidFill>
            <a:schemeClr val="accent5">
              <a:lumMod val="60000"/>
              <a:lumOff val="4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Zeppelin</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11" name="任意多边形: 形状 10"/>
          <p:cNvSpPr/>
          <p:nvPr/>
        </p:nvSpPr>
        <p:spPr>
          <a:xfrm>
            <a:off x="3866322" y="1451113"/>
            <a:ext cx="755374" cy="2180955"/>
          </a:xfrm>
          <a:custGeom>
            <a:avLst/>
            <a:gdLst>
              <a:gd name="connsiteX0" fmla="*/ 0 w 755374"/>
              <a:gd name="connsiteY0" fmla="*/ 974035 h 2180955"/>
              <a:gd name="connsiteX1" fmla="*/ 377687 w 755374"/>
              <a:gd name="connsiteY1" fmla="*/ 1958009 h 2180955"/>
              <a:gd name="connsiteX2" fmla="*/ 318052 w 755374"/>
              <a:gd name="connsiteY2" fmla="*/ 2007704 h 2180955"/>
              <a:gd name="connsiteX3" fmla="*/ 755374 w 755374"/>
              <a:gd name="connsiteY3" fmla="*/ 0 h 2180955"/>
            </a:gdLst>
            <a:ahLst/>
            <a:cxnLst>
              <a:cxn ang="0">
                <a:pos x="connsiteX0" y="connsiteY0"/>
              </a:cxn>
              <a:cxn ang="0">
                <a:pos x="connsiteX1" y="connsiteY1"/>
              </a:cxn>
              <a:cxn ang="0">
                <a:pos x="connsiteX2" y="connsiteY2"/>
              </a:cxn>
              <a:cxn ang="0">
                <a:pos x="connsiteX3" y="connsiteY3"/>
              </a:cxn>
            </a:cxnLst>
            <a:rect l="l" t="t" r="r" b="b"/>
            <a:pathLst>
              <a:path w="755374" h="2180955">
                <a:moveTo>
                  <a:pt x="0" y="974035"/>
                </a:moveTo>
                <a:cubicBezTo>
                  <a:pt x="162339" y="1379883"/>
                  <a:pt x="324678" y="1785731"/>
                  <a:pt x="377687" y="1958009"/>
                </a:cubicBezTo>
                <a:cubicBezTo>
                  <a:pt x="430696" y="2130287"/>
                  <a:pt x="255104" y="2334039"/>
                  <a:pt x="318052" y="2007704"/>
                </a:cubicBezTo>
                <a:cubicBezTo>
                  <a:pt x="381000" y="1681369"/>
                  <a:pt x="637761" y="308113"/>
                  <a:pt x="755374" y="0"/>
                </a:cubicBezTo>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黑体" panose="02010609060101010101" pitchFamily="49" charset="-122"/>
              <a:cs typeface="+mn-cs"/>
            </a:endParaRPr>
          </a:p>
        </p:txBody>
      </p:sp>
      <p:sp>
        <p:nvSpPr>
          <p:cNvPr id="31" name="矩形 30"/>
          <p:cNvSpPr/>
          <p:nvPr/>
        </p:nvSpPr>
        <p:spPr>
          <a:xfrm>
            <a:off x="5802914" y="1657530"/>
            <a:ext cx="1173684" cy="327974"/>
          </a:xfrm>
          <a:prstGeom prst="rect">
            <a:avLst/>
          </a:prstGeom>
          <a:solidFill>
            <a:srgbClr val="92D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app</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层</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37" name="文本框 36"/>
          <p:cNvSpPr txBox="1"/>
          <p:nvPr/>
        </p:nvSpPr>
        <p:spPr>
          <a:xfrm>
            <a:off x="5810874" y="1092643"/>
            <a:ext cx="6097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  Hive</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endParaRPr>
          </a:p>
        </p:txBody>
      </p:sp>
      <p:sp>
        <p:nvSpPr>
          <p:cNvPr id="62" name="矩形 61"/>
          <p:cNvSpPr/>
          <p:nvPr/>
        </p:nvSpPr>
        <p:spPr>
          <a:xfrm>
            <a:off x="5713998" y="4563900"/>
            <a:ext cx="1541807" cy="621266"/>
          </a:xfrm>
          <a:prstGeom prst="rect">
            <a:avLst/>
          </a:prstGeom>
          <a:solidFill>
            <a:schemeClr val="tx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HDFS</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集群</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63" name="矩形 62"/>
          <p:cNvSpPr/>
          <p:nvPr/>
        </p:nvSpPr>
        <p:spPr>
          <a:xfrm>
            <a:off x="5836044" y="2245947"/>
            <a:ext cx="1173684" cy="327974"/>
          </a:xfrm>
          <a:prstGeom prst="rect">
            <a:avLst/>
          </a:prstGeom>
          <a:solidFill>
            <a:srgbClr val="92D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dw</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层</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
        <p:nvSpPr>
          <p:cNvPr id="64" name="矩形 63"/>
          <p:cNvSpPr/>
          <p:nvPr/>
        </p:nvSpPr>
        <p:spPr>
          <a:xfrm>
            <a:off x="5802914" y="2844210"/>
            <a:ext cx="1173684" cy="327974"/>
          </a:xfrm>
          <a:prstGeom prst="rect">
            <a:avLst/>
          </a:prstGeom>
          <a:solidFill>
            <a:srgbClr val="92D050"/>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ods</a:t>
            </a:r>
            <a:r>
              <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层</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cxnSp>
        <p:nvCxnSpPr>
          <p:cNvPr id="100" name="直接箭头连接符 99"/>
          <p:cNvCxnSpPr/>
          <p:nvPr/>
        </p:nvCxnSpPr>
        <p:spPr>
          <a:xfrm flipV="1">
            <a:off x="6386323" y="2573921"/>
            <a:ext cx="0" cy="252044"/>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09" name="直接箭头连接符 108"/>
          <p:cNvCxnSpPr/>
          <p:nvPr/>
        </p:nvCxnSpPr>
        <p:spPr>
          <a:xfrm flipV="1">
            <a:off x="6393296" y="1985504"/>
            <a:ext cx="0" cy="252044"/>
          </a:xfrm>
          <a:prstGeom prst="straightConnector1">
            <a:avLst/>
          </a:prstGeom>
          <a:ln w="38100">
            <a:tailEnd type="triangle"/>
          </a:ln>
        </p:spPr>
        <p:style>
          <a:lnRef idx="2">
            <a:schemeClr val="accent5"/>
          </a:lnRef>
          <a:fillRef idx="0">
            <a:schemeClr val="accent5"/>
          </a:fillRef>
          <a:effectRef idx="1">
            <a:schemeClr val="accent5"/>
          </a:effectRef>
          <a:fontRef idx="minor">
            <a:schemeClr val="tx1"/>
          </a:fontRef>
        </p:style>
      </p:cxnSp>
      <p:cxnSp>
        <p:nvCxnSpPr>
          <p:cNvPr id="111" name="直接箭头连接符 110"/>
          <p:cNvCxnSpPr/>
          <p:nvPr/>
        </p:nvCxnSpPr>
        <p:spPr>
          <a:xfrm flipV="1">
            <a:off x="6997256" y="1828632"/>
            <a:ext cx="797612" cy="1"/>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13" name="直接箭头连接符 112"/>
          <p:cNvCxnSpPr/>
          <p:nvPr/>
        </p:nvCxnSpPr>
        <p:spPr>
          <a:xfrm flipV="1">
            <a:off x="9184592" y="1808221"/>
            <a:ext cx="832861" cy="84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31" name="直接箭头连接符 130"/>
          <p:cNvCxnSpPr>
            <a:stCxn id="53" idx="0"/>
            <a:endCxn id="49" idx="2"/>
          </p:cNvCxnSpPr>
          <p:nvPr/>
        </p:nvCxnSpPr>
        <p:spPr>
          <a:xfrm flipH="1" flipV="1">
            <a:off x="8611296" y="2719809"/>
            <a:ext cx="7969" cy="1838660"/>
          </a:xfrm>
          <a:prstGeom prst="straightConnector1">
            <a:avLst/>
          </a:prstGeom>
          <a:ln w="38100">
            <a:headEnd type="triangle"/>
            <a:tailEnd type="triangle"/>
          </a:ln>
        </p:spPr>
        <p:style>
          <a:lnRef idx="1">
            <a:schemeClr val="accent2"/>
          </a:lnRef>
          <a:fillRef idx="0">
            <a:schemeClr val="accent2"/>
          </a:fillRef>
          <a:effectRef idx="0">
            <a:schemeClr val="accent2"/>
          </a:effectRef>
          <a:fontRef idx="minor">
            <a:schemeClr val="tx1"/>
          </a:fontRef>
        </p:style>
      </p:cxnSp>
      <p:sp>
        <p:nvSpPr>
          <p:cNvPr id="136" name="文本框 135"/>
          <p:cNvSpPr txBox="1"/>
          <p:nvPr/>
        </p:nvSpPr>
        <p:spPr>
          <a:xfrm>
            <a:off x="1572868" y="5777838"/>
            <a:ext cx="6097656" cy="36933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800" b="1"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  </a:t>
            </a:r>
            <a:r>
              <a:rPr kumimoji="0" lang="zh-CN" altLang="en-US" sz="1800" b="1"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rPr>
              <a:t>数据源</a:t>
            </a:r>
            <a:endParaRPr kumimoji="0" lang="zh-CN" altLang="en-US" sz="1800" b="1" i="0" u="none" strike="noStrike" kern="1200" cap="none" spc="0" normalizeH="0" baseline="0" noProof="0" dirty="0">
              <a:ln>
                <a:noFill/>
              </a:ln>
              <a:solidFill>
                <a:srgbClr val="FF0000"/>
              </a:solidFill>
              <a:effectLst/>
              <a:uLnTx/>
              <a:uFillTx/>
              <a:latin typeface="Calibri" panose="020F0502020204030204"/>
              <a:ea typeface="黑体" panose="02010609060101010101" pitchFamily="49" charset="-122"/>
              <a:cs typeface="+mn-cs"/>
            </a:endParaRPr>
          </a:p>
        </p:txBody>
      </p:sp>
      <p:sp>
        <p:nvSpPr>
          <p:cNvPr id="148" name="矩形 147"/>
          <p:cNvSpPr/>
          <p:nvPr/>
        </p:nvSpPr>
        <p:spPr>
          <a:xfrm>
            <a:off x="3845779" y="2841687"/>
            <a:ext cx="1417587" cy="369332"/>
          </a:xfrm>
          <a:prstGeom prst="rect">
            <a:avLst/>
          </a:prstGeom>
          <a:solidFill>
            <a:schemeClr val="accent2">
              <a:lumMod val="20000"/>
              <a:lumOff val="80000"/>
            </a:schemeClr>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rPr>
              <a:t>Sqoop</a:t>
            </a:r>
            <a:endParaRPr kumimoji="0" lang="zh-CN" altLang="en-US" sz="18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cxnSp>
        <p:nvCxnSpPr>
          <p:cNvPr id="153" name="直接箭头连接符 152"/>
          <p:cNvCxnSpPr>
            <a:stCxn id="148" idx="3"/>
          </p:cNvCxnSpPr>
          <p:nvPr/>
        </p:nvCxnSpPr>
        <p:spPr>
          <a:xfrm>
            <a:off x="5263366" y="3026353"/>
            <a:ext cx="50557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59" name="直接箭头连接符 158"/>
          <p:cNvCxnSpPr>
            <a:endCxn id="62" idx="1"/>
          </p:cNvCxnSpPr>
          <p:nvPr/>
        </p:nvCxnSpPr>
        <p:spPr>
          <a:xfrm>
            <a:off x="5410893" y="4874533"/>
            <a:ext cx="303105"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67" name="直接箭头连接符 166"/>
          <p:cNvCxnSpPr>
            <a:stCxn id="21" idx="2"/>
            <a:endCxn id="35" idx="0"/>
          </p:cNvCxnSpPr>
          <p:nvPr/>
        </p:nvCxnSpPr>
        <p:spPr>
          <a:xfrm>
            <a:off x="10635097" y="1985504"/>
            <a:ext cx="0" cy="2586534"/>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73" name="直接箭头连接符 172"/>
          <p:cNvCxnSpPr/>
          <p:nvPr/>
        </p:nvCxnSpPr>
        <p:spPr>
          <a:xfrm>
            <a:off x="2994604" y="2995050"/>
            <a:ext cx="854168" cy="0"/>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cxnSp>
        <p:nvCxnSpPr>
          <p:cNvPr id="199" name="直接箭头连接符 198"/>
          <p:cNvCxnSpPr>
            <a:stCxn id="16" idx="3"/>
            <a:endCxn id="49" idx="1"/>
          </p:cNvCxnSpPr>
          <p:nvPr/>
        </p:nvCxnSpPr>
        <p:spPr>
          <a:xfrm>
            <a:off x="7065515" y="2406111"/>
            <a:ext cx="729353" cy="3065"/>
          </a:xfrm>
          <a:prstGeom prst="straightConnector1">
            <a:avLst/>
          </a:prstGeom>
          <a:ln w="38100">
            <a:tailEnd type="triangle"/>
          </a:ln>
        </p:spPr>
        <p:style>
          <a:lnRef idx="1">
            <a:schemeClr val="accent2"/>
          </a:lnRef>
          <a:fillRef idx="0">
            <a:schemeClr val="accent2"/>
          </a:fillRef>
          <a:effectRef idx="0">
            <a:schemeClr val="accent2"/>
          </a:effectRef>
          <a:fontRef idx="minor">
            <a:schemeClr val="tx1"/>
          </a:fontRef>
        </p:style>
      </p:cxn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533400" y="831031"/>
            <a:ext cx="6096000" cy="338554"/>
          </a:xfrm>
          <a:prstGeom prst="rect">
            <a:avLst/>
          </a:prstGeom>
          <a:noFill/>
        </p:spPr>
        <p:txBody>
          <a:bodyPr wrap="square">
            <a:spAutoFit/>
          </a:bodyPr>
          <a:lstStyle/>
          <a:p>
            <a:pPr marL="342900" marR="0" lvl="3" indent="-342900" algn="l" defTabSz="914400" rtl="0" eaLnBrk="1" fontAlgn="auto" latinLnBrk="0" hangingPunct="1">
              <a:lnSpc>
                <a:spcPct val="100000"/>
              </a:lnSpc>
              <a:spcBef>
                <a:spcPts val="200"/>
              </a:spcBef>
              <a:spcAft>
                <a:spcPts val="250"/>
              </a:spcAft>
              <a:buClrTx/>
              <a:buSzPts val="1400"/>
              <a:buFont typeface="Wingdings" panose="05000000000000000000" pitchFamily="2" charset="2"/>
              <a:buChar char="l"/>
              <a:defRPr/>
            </a:pPr>
            <a:r>
              <a:rPr kumimoji="0" lang="zh-CN" altLang="en-US"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rPr>
              <a:t>需求分析</a:t>
            </a:r>
            <a:endParaRPr kumimoji="0" lang="zh-CN" altLang="zh-CN" sz="16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mn-cs"/>
            </a:endParaRPr>
          </a:p>
        </p:txBody>
      </p:sp>
      <p:sp>
        <p:nvSpPr>
          <p:cNvPr id="6" name="文本框 5"/>
          <p:cNvSpPr txBox="1"/>
          <p:nvPr/>
        </p:nvSpPr>
        <p:spPr>
          <a:xfrm>
            <a:off x="964460" y="1533490"/>
            <a:ext cx="8046189" cy="1569660"/>
          </a:xfrm>
          <a:prstGeom prst="rect">
            <a:avLst/>
          </a:prstGeom>
          <a:noFill/>
        </p:spPr>
        <p:txBody>
          <a:bodyPr wrap="square">
            <a:spAutoFit/>
          </a:bodyPr>
          <a:lstStyle/>
          <a:p>
            <a:pPr marL="285750" indent="-285750">
              <a:buFont typeface="Wingdings" panose="05000000000000000000" pitchFamily="2" charset="2"/>
              <a:buChar char="Ø"/>
              <a:defRPr/>
            </a:pPr>
            <a:r>
              <a:rPr lang="zh-CN"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rPr>
              <a:t>获取全国、一级商品分类维度的不分支付类型数据</a:t>
            </a:r>
            <a:endParaRPr lang="en-US"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endParaRPr>
          </a:p>
          <a:p>
            <a:pPr>
              <a:defRPr/>
            </a:pPr>
            <a:r>
              <a:rPr lang="en-US"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rPr>
              <a:t>    </a:t>
            </a:r>
            <a:r>
              <a:rPr lang="zh-CN" altLang="en-US" sz="1600">
                <a:solidFill>
                  <a:srgbClr val="FF0000"/>
                </a:solidFill>
                <a:latin typeface="微软雅黑 Light" panose="020B0502040204020203" pitchFamily="34" charset="-122"/>
                <a:ea typeface="微软雅黑" panose="020B0503020204020204" pitchFamily="34" charset="-122"/>
                <a:cs typeface="Times New Roman" panose="02020603050405020304" pitchFamily="18" charset="0"/>
              </a:rPr>
              <a:t>全国水果卖了多少订单和多少金额</a:t>
            </a:r>
            <a:endParaRPr lang="en-US" altLang="zh-CN" sz="1600">
              <a:solidFill>
                <a:srgbClr val="FF0000"/>
              </a:solidFill>
              <a:latin typeface="微软雅黑 Light" panose="020B0502040204020203" pitchFamily="34" charset="-122"/>
              <a:ea typeface="微软雅黑" panose="020B0503020204020204" pitchFamily="34" charset="-122"/>
              <a:cs typeface="Times New Roman" panose="02020603050405020304" pitchFamily="18" charset="0"/>
            </a:endParaRPr>
          </a:p>
          <a:p>
            <a:pPr marL="285750" indent="-285750">
              <a:buFont typeface="Wingdings" panose="05000000000000000000" pitchFamily="2" charset="2"/>
              <a:buChar char="Ø"/>
              <a:defRPr/>
            </a:pPr>
            <a:r>
              <a:rPr lang="zh-CN" altLang="en-US"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rPr>
              <a:t>获</a:t>
            </a:r>
            <a:r>
              <a:rPr lang="zh-CN"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rPr>
              <a:t>取全国、二级商品分类维度的分支付类型数据</a:t>
            </a:r>
            <a:endParaRPr lang="en-US"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endParaRPr>
          </a:p>
          <a:p>
            <a:pPr>
              <a:defRPr/>
            </a:pPr>
            <a:r>
              <a:rPr lang="en-US"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rPr>
              <a:t>   </a:t>
            </a:r>
            <a:r>
              <a:rPr lang="zh-CN" altLang="en-US" sz="1600">
                <a:solidFill>
                  <a:srgbClr val="FF0000"/>
                </a:solidFill>
                <a:latin typeface="微软雅黑 Light" panose="020B0502040204020203" pitchFamily="34" charset="-122"/>
                <a:ea typeface="微软雅黑" panose="020B0503020204020204" pitchFamily="34" charset="-122"/>
                <a:cs typeface="Times New Roman" panose="02020603050405020304" pitchFamily="18" charset="0"/>
              </a:rPr>
              <a:t>全国苹果卖了多少订单和多少金额，其中微信支付金额，支付宝支付金额</a:t>
            </a:r>
            <a:endParaRPr lang="en-US" altLang="zh-CN" sz="1600">
              <a:solidFill>
                <a:srgbClr val="FF0000"/>
              </a:solidFill>
              <a:latin typeface="微软雅黑 Light" panose="020B0502040204020203" pitchFamily="34" charset="-122"/>
              <a:ea typeface="微软雅黑" panose="020B0503020204020204" pitchFamily="34" charset="-122"/>
              <a:cs typeface="Times New Roman" panose="02020603050405020304" pitchFamily="18" charset="0"/>
            </a:endParaRPr>
          </a:p>
          <a:p>
            <a:pPr>
              <a:defRPr/>
            </a:pPr>
            <a:r>
              <a:rPr lang="zh-CN" altLang="en-US" sz="1600">
                <a:solidFill>
                  <a:srgbClr val="FF0000"/>
                </a:solidFill>
                <a:latin typeface="微软雅黑 Light" panose="020B0502040204020203" pitchFamily="34" charset="-122"/>
                <a:ea typeface="微软雅黑" panose="020B0503020204020204" pitchFamily="34" charset="-122"/>
                <a:cs typeface="Times New Roman" panose="02020603050405020304" pitchFamily="18" charset="0"/>
              </a:rPr>
              <a:t>   全国荔枝卖了多少订单和多少金额，其中微信支付金额，支付宝支付金额</a:t>
            </a:r>
            <a:endParaRPr lang="zh-CN" altLang="zh-CN" sz="1600">
              <a:solidFill>
                <a:prstClr val="black"/>
              </a:solidFill>
              <a:latin typeface="微软雅黑 Light" panose="020B0502040204020203" pitchFamily="34" charset="-122"/>
              <a:ea typeface="微软雅黑" panose="020B0503020204020204" pitchFamily="34" charset="-122"/>
              <a:cs typeface="Times New Roman" panose="02020603050405020304" pitchFamily="18" charset="0"/>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533400" y="831031"/>
            <a:ext cx="6096000" cy="369332"/>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创建</a:t>
            </a:r>
            <a:r>
              <a:rPr lang="en-US" altLang="zh-CN" b="1" dirty="0">
                <a:solidFill>
                  <a:srgbClr val="333333"/>
                </a:solidFill>
                <a:latin typeface="Open Sans" panose="020B0606030504020204" pitchFamily="34" charset="0"/>
                <a:ea typeface="宋体" panose="02010600030101010101" pitchFamily="2" charset="-122"/>
                <a:cs typeface="Open Sans" panose="020B0606030504020204" pitchFamily="34" charset="0"/>
              </a:rPr>
              <a:t>app</a:t>
            </a:r>
            <a:r>
              <a:rPr lang="zh-CN" altLang="zh-CN" sz="1800" b="1"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层数据表</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pic>
        <p:nvPicPr>
          <p:cNvPr id="4" name="图片 3"/>
          <p:cNvPicPr>
            <a:picLocks noChangeAspect="1"/>
          </p:cNvPicPr>
          <p:nvPr/>
        </p:nvPicPr>
        <p:blipFill>
          <a:blip r:embed="rId1"/>
          <a:stretch>
            <a:fillRect/>
          </a:stretch>
        </p:blipFill>
        <p:spPr>
          <a:xfrm>
            <a:off x="272259" y="1888093"/>
            <a:ext cx="11895132" cy="2403124"/>
          </a:xfrm>
          <a:prstGeom prst="rect">
            <a:avLst/>
          </a:prstGeom>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533400" y="831031"/>
            <a:ext cx="6096000" cy="369332"/>
          </a:xfrm>
          <a:prstGeom prst="rect">
            <a:avLst/>
          </a:prstGeom>
          <a:noFill/>
        </p:spPr>
        <p:txBody>
          <a:bodyPr wrap="square">
            <a:spAutoFit/>
          </a:bodyPr>
          <a:lstStyle/>
          <a:p>
            <a:pPr marL="342900" lvl="3" indent="-342900">
              <a:spcBef>
                <a:spcPts val="200"/>
              </a:spcBef>
              <a:spcAft>
                <a:spcPts val="250"/>
              </a:spcAft>
              <a:buSzPts val="1400"/>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创建</a:t>
            </a:r>
            <a:r>
              <a:rPr lang="en-US" altLang="zh-CN" b="1" dirty="0">
                <a:solidFill>
                  <a:srgbClr val="333333"/>
                </a:solidFill>
                <a:latin typeface="Open Sans" panose="020B0606030504020204" pitchFamily="34" charset="0"/>
                <a:ea typeface="宋体" panose="02010600030101010101" pitchFamily="2" charset="-122"/>
                <a:cs typeface="Open Sans" panose="020B0606030504020204" pitchFamily="34" charset="0"/>
              </a:rPr>
              <a:t>app</a:t>
            </a:r>
            <a:r>
              <a:rPr lang="zh-CN" altLang="zh-CN" sz="1800" b="1" dirty="0">
                <a:solidFill>
                  <a:srgbClr val="333333"/>
                </a:solidFill>
                <a:effectLst/>
                <a:latin typeface="Open Sans" panose="020B0606030504020204" pitchFamily="34" charset="0"/>
                <a:ea typeface="宋体" panose="02010600030101010101" pitchFamily="2" charset="-122"/>
                <a:cs typeface="Open Sans" panose="020B0606030504020204" pitchFamily="34" charset="0"/>
              </a:rPr>
              <a:t>层数据表</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888261" y="1479738"/>
            <a:ext cx="8413012" cy="4031873"/>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app</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（数据集市层）订单分析表</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6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area_type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区域范围：区域类型（全国、大区、城市）</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region_name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区域名称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city_name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城市名称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category_type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分类类型（一级、二级）</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category_1st_name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一级分类名称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category_2d_name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二级分类名称</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支付方式（所有、微信、支付宝、</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total_count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订单数量</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total_goods_num</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商品数量</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total_money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支付金额</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6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endParaRPr lang="zh-CN" altLang="zh-CN" sz="16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14770" y="884085"/>
            <a:ext cx="6097772" cy="369332"/>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pPr>
            <a:r>
              <a:rPr lang="zh-CN" altLang="zh-CN" sz="1800" b="1" dirty="0">
                <a:effectLst/>
                <a:latin typeface="Open Sans" panose="020B0606030504020204" pitchFamily="34" charset="0"/>
                <a:ea typeface="微软雅黑" panose="020B0503020204020204" pitchFamily="34" charset="-122"/>
                <a:cs typeface="Open Sans" panose="020B0606030504020204" pitchFamily="34" charset="0"/>
              </a:rPr>
              <a:t>商品分类维度</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数据表操作</a:t>
            </a:r>
            <a:endParaRPr lang="zh-CN" altLang="zh-CN" sz="14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1036675" y="3441680"/>
            <a:ext cx="9502849" cy="3416320"/>
          </a:xfrm>
          <a:prstGeom prst="rect">
            <a:avLst/>
          </a:prstGeom>
          <a:solidFill>
            <a:srgbClr val="FFFFE4"/>
          </a:solidFill>
          <a:ln>
            <a:solidFill>
              <a:schemeClr val="tx1"/>
            </a:solidFill>
          </a:ln>
        </p:spPr>
        <p:txBody>
          <a:bodyPr wrap="square">
            <a:spAutoFit/>
          </a:bodyPr>
          <a:lstStyle/>
          <a:p>
            <a:pPr>
              <a:spcBef>
                <a:spcPts val="360"/>
              </a:spcBef>
              <a:spcAft>
                <a:spcPts val="360"/>
              </a:spcAft>
            </a:pPr>
            <a:r>
              <a:rPr lang="en-US" altLang="zh-CN" sz="1600" dirty="0">
                <a:solidFill>
                  <a:srgbClr val="008000"/>
                </a:solidFill>
                <a:effectLst/>
                <a:latin typeface="阿里巴巴普惠体" panose="00020600040101010101"/>
                <a:ea typeface="宋体" panose="02010600030101010101" pitchFamily="2" charset="-122"/>
                <a:cs typeface="Times New Roman" panose="02020603050405020304" pitchFamily="18" charset="0"/>
              </a:rPr>
              <a:t>-- 1:</a:t>
            </a:r>
            <a:r>
              <a:rPr lang="zh-CN" altLang="zh-CN" sz="1600">
                <a:solidFill>
                  <a:srgbClr val="008000"/>
                </a:solidFill>
                <a:effectLst/>
                <a:latin typeface="阿里巴巴普惠体" panose="00020600040101010101"/>
                <a:ea typeface="宋体" panose="02010600030101010101" pitchFamily="2" charset="-122"/>
                <a:cs typeface="Courier New" panose="02070309020205020404" pitchFamily="49" charset="0"/>
              </a:rPr>
              <a:t>表创建</a:t>
            </a:r>
            <a:endParaRPr lang="en-US" altLang="zh-CN" sz="1600">
              <a:solidFill>
                <a:srgbClr val="008000"/>
              </a:solidFill>
              <a:effectLst/>
              <a:latin typeface="阿里巴巴普惠体" panose="00020600040101010101"/>
              <a:ea typeface="宋体" panose="02010600030101010101" pitchFamily="2" charset="-122"/>
              <a:cs typeface="Courier New" panose="02070309020205020404" pitchFamily="49" charset="0"/>
            </a:endParaRPr>
          </a:p>
          <a:p>
            <a:pPr>
              <a:spcBef>
                <a:spcPts val="360"/>
              </a:spcBef>
              <a:spcAft>
                <a:spcPts val="36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dw_dim_goods_cats</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dw_dim_goods_cats</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cat_3d_id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三级商品分类</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cat_3d_name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三级商品分类名称</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cat_2d_id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二级商品分类</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cat_2d_name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二级商品分类名称</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cat_1t_id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一级商品分类</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cat_1t_name string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一级商品分类名称</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360"/>
              </a:spcBef>
              <a:spcAft>
                <a:spcPts val="36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graphicFrame>
        <p:nvGraphicFramePr>
          <p:cNvPr id="11" name="表格 10"/>
          <p:cNvGraphicFramePr>
            <a:graphicFrameLocks noGrp="1"/>
          </p:cNvGraphicFramePr>
          <p:nvPr/>
        </p:nvGraphicFramePr>
        <p:xfrm>
          <a:off x="950950" y="1412386"/>
          <a:ext cx="8545476" cy="1920240"/>
        </p:xfrm>
        <a:graphic>
          <a:graphicData uri="http://schemas.openxmlformats.org/drawingml/2006/table">
            <a:tbl>
              <a:tblPr firstRow="1" firstCol="1" bandRow="1">
                <a:tableStyleId>{5C22544A-7EE6-4342-B048-85BDC9FD1C3A}</a:tableStyleId>
              </a:tblPr>
              <a:tblGrid>
                <a:gridCol w="2848492"/>
                <a:gridCol w="2848492"/>
                <a:gridCol w="2848492"/>
              </a:tblGrid>
              <a:tr h="264600">
                <a:tc>
                  <a:txBody>
                    <a:bodyPr/>
                    <a:lstStyle/>
                    <a:p>
                      <a:r>
                        <a:rPr lang="zh-CN" sz="1050" dirty="0">
                          <a:effectLst/>
                        </a:rPr>
                        <a:t>列名称</a:t>
                      </a:r>
                      <a:endParaRPr lang="zh-CN" sz="105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数据类型</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zh-CN" sz="1050">
                          <a:effectLst/>
                        </a:rPr>
                        <a:t>数据来源</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cat_3d_id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string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itcast_goods_cats</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cat_3d_name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string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itcast_goods_cats</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cat_2d_id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string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dirty="0" err="1">
                          <a:effectLst/>
                        </a:rPr>
                        <a:t>itcast_goods_cats</a:t>
                      </a:r>
                      <a:endParaRPr lang="zh-CN" sz="105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cat_2d_name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string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itcast_goods_cats</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cat_1t_id</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string</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a:effectLst/>
                        </a:rPr>
                        <a:t>itcast_goods_cats</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r h="264600">
                <a:tc>
                  <a:txBody>
                    <a:bodyPr/>
                    <a:lstStyle/>
                    <a:p>
                      <a:r>
                        <a:rPr lang="en-US" sz="1050">
                          <a:effectLst/>
                        </a:rPr>
                        <a:t>cat_1t_name</a:t>
                      </a:r>
                      <a:endParaRPr lang="zh-CN" sz="105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dirty="0">
                          <a:effectLst/>
                        </a:rPr>
                        <a:t>string</a:t>
                      </a:r>
                      <a:endParaRPr lang="zh-CN" sz="105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c>
                  <a:txBody>
                    <a:bodyPr/>
                    <a:lstStyle/>
                    <a:p>
                      <a:r>
                        <a:rPr lang="en-US" sz="1050" dirty="0" err="1">
                          <a:effectLst/>
                        </a:rPr>
                        <a:t>itcast_goods_cats</a:t>
                      </a:r>
                      <a:endParaRPr lang="zh-CN" sz="105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txBody>
                  <a:tcPr marL="123825" marR="123825" marT="57150" marB="57150" anchor="ctr"/>
                </a:tc>
              </a:tr>
            </a:tbl>
          </a:graphicData>
        </a:graphic>
      </p:graphicFrame>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14770" y="884085"/>
            <a:ext cx="6097772"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prstClr val="black"/>
                </a:solidFill>
                <a:effectLst/>
                <a:uLnTx/>
                <a:uFillTx/>
                <a:latin typeface="Open Sans" panose="020B0606030504020204" pitchFamily="34" charset="0"/>
                <a:ea typeface="微软雅黑" panose="020B0503020204020204" pitchFamily="34" charset="-122"/>
                <a:cs typeface="Open Sans" panose="020B0606030504020204" pitchFamily="34" charset="0"/>
              </a:rPr>
              <a:t>商品分类维度</a:t>
            </a: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数据表操作</a:t>
            </a:r>
            <a:endParaRPr kumimoji="0" lang="zh-CN" altLang="zh-CN" sz="14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8" name="文本框 7"/>
          <p:cNvSpPr txBox="1"/>
          <p:nvPr/>
        </p:nvSpPr>
        <p:spPr>
          <a:xfrm>
            <a:off x="704407" y="1253417"/>
            <a:ext cx="6703828" cy="369332"/>
          </a:xfrm>
          <a:prstGeom prst="rect">
            <a:avLst/>
          </a:prstGeom>
          <a:noFill/>
        </p:spPr>
        <p:txBody>
          <a:bodyPr wrap="square">
            <a:spAutoFit/>
          </a:bodyPr>
          <a:lstStyle/>
          <a:p>
            <a:pPr marL="0" marR="0" lvl="0" indent="266700" algn="l" defTabSz="914400" rtl="0" eaLnBrk="1" fontAlgn="auto" latinLnBrk="0" hangingPunct="1">
              <a:lnSpc>
                <a:spcPct val="100000"/>
              </a:lnSpc>
              <a:spcBef>
                <a:spcPts val="960"/>
              </a:spcBef>
              <a:spcAft>
                <a:spcPts val="960"/>
              </a:spcAft>
              <a:buClrTx/>
              <a:buSzTx/>
              <a:buFontTx/>
              <a:buNone/>
              <a:defRPr/>
            </a:pPr>
            <a:r>
              <a:rPr kumimoji="0" lang="zh-CN" altLang="zh-CN" sz="1800" b="0" i="0" u="none" strike="noStrike" kern="1200" cap="none" spc="0" normalizeH="0" baseline="0" noProof="0" dirty="0">
                <a:ln>
                  <a:noFill/>
                </a:ln>
                <a:solidFill>
                  <a:srgbClr val="333333"/>
                </a:solidFill>
                <a:effectLst/>
                <a:uLnTx/>
                <a:uFillTx/>
                <a:latin typeface="Open Sans" panose="020B0606030504020204" pitchFamily="34" charset="0"/>
                <a:ea typeface="微软雅黑 Light" panose="020B0502040204020203" pitchFamily="34" charset="-122"/>
                <a:cs typeface="Open Sans" panose="020B0606030504020204" pitchFamily="34" charset="0"/>
              </a:rPr>
              <a:t>商品表维度数据拉宽</a:t>
            </a:r>
            <a:endParaRPr kumimoji="0" lang="zh-CN" altLang="zh-CN" sz="18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
        <p:nvSpPr>
          <p:cNvPr id="9" name="文本框 8"/>
          <p:cNvSpPr txBox="1"/>
          <p:nvPr/>
        </p:nvSpPr>
        <p:spPr>
          <a:xfrm>
            <a:off x="821365" y="1660727"/>
            <a:ext cx="9502849" cy="5047536"/>
          </a:xfrm>
          <a:prstGeom prst="rect">
            <a:avLst/>
          </a:prstGeom>
          <a:solidFill>
            <a:srgbClr val="FFFFE4"/>
          </a:solidFill>
          <a:ln>
            <a:solidFill>
              <a:schemeClr val="tx1"/>
            </a:solidFill>
          </a:ln>
        </p:spPr>
        <p:txBody>
          <a:bodyPr wrap="square">
            <a:spAutoFit/>
          </a:bodyPr>
          <a:lstStyle/>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加载商品分类维度表数据</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dw_dim_goods_cats</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cat_3d_id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三级分类</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cat_3d_name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三级分类名称</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cat_2d_id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二级分类</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cat_2d_name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二级分类名称</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cat_1t_id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一级分类</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cat_1t_name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一级分类名称</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itcast_ods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itcast_goods_cats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3</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商品三级分类数据</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itcast_ods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itcast_goods_cats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商品二级分类数据</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catname</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itcast_ods</a:t>
            </a:r>
            <a:r>
              <a:rPr lang="en-US" altLang="zh-CN" sz="14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itcast_goods_cats</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cat_level</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 </a:t>
            </a:r>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商品一级分类数据</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4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parentid </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catid</a:t>
            </a:r>
            <a:r>
              <a:rPr lang="en-US" altLang="zh-CN" sz="14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4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测试数据</a:t>
            </a:r>
            <a:endParaRPr lang="zh-CN" altLang="zh-CN" sz="14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400" b="1" dirty="0">
                <a:solidFill>
                  <a:srgbClr val="0000FF"/>
                </a:solidFill>
                <a:effectLst/>
                <a:latin typeface="Courier New" panose="02070309020205020404" pitchFamily="49" charset="0"/>
                <a:ea typeface="宋体" panose="02010600030101010101" pitchFamily="2" charset="-122"/>
              </a:rPr>
              <a:t>select</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80"/>
                </a:solidFill>
                <a:effectLst/>
                <a:latin typeface="Courier New" panose="02070309020205020404" pitchFamily="49" charset="0"/>
                <a:ea typeface="宋体" panose="02010600030101010101" pitchFamily="2" charset="-122"/>
              </a:rPr>
              <a:t>*</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FF"/>
                </a:solidFill>
                <a:effectLst/>
                <a:latin typeface="Courier New" panose="02070309020205020404" pitchFamily="49" charset="0"/>
                <a:ea typeface="宋体" panose="02010600030101010101" pitchFamily="2" charset="-122"/>
              </a:rPr>
              <a:t>from</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err="1">
                <a:solidFill>
                  <a:srgbClr val="000000"/>
                </a:solidFill>
                <a:effectLst/>
                <a:latin typeface="Courier New" panose="02070309020205020404" pitchFamily="49" charset="0"/>
                <a:ea typeface="宋体" panose="02010600030101010101" pitchFamily="2" charset="-122"/>
              </a:rPr>
              <a:t>itcast_dw</a:t>
            </a:r>
            <a:r>
              <a:rPr lang="en-US" altLang="zh-CN" sz="1400" b="1" dirty="0" err="1">
                <a:solidFill>
                  <a:srgbClr val="000080"/>
                </a:solidFill>
                <a:effectLst/>
                <a:latin typeface="Courier New" panose="02070309020205020404" pitchFamily="49" charset="0"/>
                <a:ea typeface="宋体" panose="02010600030101010101" pitchFamily="2" charset="-122"/>
              </a:rPr>
              <a:t>.</a:t>
            </a:r>
            <a:r>
              <a:rPr lang="en-US" altLang="zh-CN" sz="1400" dirty="0" err="1">
                <a:solidFill>
                  <a:srgbClr val="000000"/>
                </a:solidFill>
                <a:effectLst/>
                <a:latin typeface="Courier New" panose="02070309020205020404" pitchFamily="49" charset="0"/>
                <a:ea typeface="宋体" panose="02010600030101010101" pitchFamily="2" charset="-122"/>
              </a:rPr>
              <a:t>dw_dim_goods_cats</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b="1" dirty="0">
                <a:solidFill>
                  <a:srgbClr val="0000FF"/>
                </a:solidFill>
                <a:effectLst/>
                <a:latin typeface="Courier New" panose="02070309020205020404" pitchFamily="49" charset="0"/>
                <a:ea typeface="宋体" panose="02010600030101010101" pitchFamily="2" charset="-122"/>
              </a:rPr>
              <a:t>limit</a:t>
            </a:r>
            <a:r>
              <a:rPr lang="en-US" altLang="zh-CN" sz="1400" dirty="0">
                <a:solidFill>
                  <a:srgbClr val="000000"/>
                </a:solidFill>
                <a:effectLst/>
                <a:latin typeface="Courier New" panose="02070309020205020404" pitchFamily="49" charset="0"/>
                <a:ea typeface="宋体" panose="02010600030101010101" pitchFamily="2" charset="-122"/>
              </a:rPr>
              <a:t> </a:t>
            </a:r>
            <a:r>
              <a:rPr lang="en-US" altLang="zh-CN" sz="1400" dirty="0">
                <a:solidFill>
                  <a:srgbClr val="FF8000"/>
                </a:solidFill>
                <a:effectLst/>
                <a:latin typeface="Courier New" panose="02070309020205020404" pitchFamily="49" charset="0"/>
                <a:ea typeface="宋体" panose="02010600030101010101" pitchFamily="2" charset="-122"/>
              </a:rPr>
              <a:t>5</a:t>
            </a:r>
            <a:r>
              <a:rPr lang="en-US" altLang="zh-CN" sz="1400" b="1" dirty="0">
                <a:solidFill>
                  <a:srgbClr val="000080"/>
                </a:solidFill>
                <a:effectLst/>
                <a:latin typeface="Courier New" panose="02070309020205020404" pitchFamily="49" charset="0"/>
                <a:ea typeface="宋体" panose="02010600030101010101" pitchFamily="2" charset="-122"/>
              </a:rPr>
              <a:t>;</a:t>
            </a:r>
            <a:endParaRPr kumimoji="0" lang="zh-CN" altLang="zh-CN" sz="14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14770" y="884085"/>
            <a:ext cx="6097772" cy="648896"/>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pPr>
            <a:r>
              <a:rPr lang="zh-CN" altLang="zh-CN" sz="1800" b="1" dirty="0">
                <a:effectLst/>
                <a:latin typeface="Open Sans" panose="020B0606030504020204" pitchFamily="34" charset="0"/>
                <a:ea typeface="微软雅黑" panose="020B0503020204020204" pitchFamily="34" charset="-122"/>
                <a:cs typeface="Open Sans" panose="020B0606030504020204" pitchFamily="34" charset="0"/>
              </a:rPr>
              <a:t>支付方式维度</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数据表操作</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a:p>
            <a:pPr marR="0" lvl="4" algn="l" defTabSz="914400" rtl="0" eaLnBrk="1" fontAlgn="auto" latinLnBrk="0" hangingPunct="1">
              <a:lnSpc>
                <a:spcPct val="100000"/>
              </a:lnSpc>
              <a:spcBef>
                <a:spcPts val="200"/>
              </a:spcBef>
              <a:spcAft>
                <a:spcPts val="250"/>
              </a:spcAft>
              <a:buClrTx/>
              <a:buSzTx/>
              <a:defRPr/>
            </a:pPr>
            <a:endParaRPr kumimoji="0" lang="zh-CN" altLang="zh-CN" sz="14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7" name="文本框 6"/>
          <p:cNvSpPr txBox="1"/>
          <p:nvPr/>
        </p:nvSpPr>
        <p:spPr>
          <a:xfrm>
            <a:off x="618460" y="1217514"/>
            <a:ext cx="10301177" cy="5719514"/>
          </a:xfrm>
          <a:prstGeom prst="rect">
            <a:avLst/>
          </a:prstGeom>
          <a:solidFill>
            <a:srgbClr val="FFFFE4"/>
          </a:solidFill>
          <a:ln>
            <a:solidFill>
              <a:schemeClr val="tx1"/>
            </a:solidFill>
          </a:ln>
        </p:spPr>
        <p:txBody>
          <a:bodyPr wrap="square">
            <a:spAutoFit/>
          </a:bodyPr>
          <a:lstStyle/>
          <a:p>
            <a:pPr>
              <a:spcBef>
                <a:spcPts val="360"/>
              </a:spcBef>
              <a:spcAft>
                <a:spcPts val="360"/>
              </a:spcAft>
            </a:pP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创建支付方式维度表</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dw_dim_payments</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dw_dim_payments</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payment_id string</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payment_name string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支付方式名称</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row</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format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delimited fields terminated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-- 2.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加载支付方式维度数据</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需要额外添加一行数据</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0 -&gt;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其他</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dw_dim_payments </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id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payment_id</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payName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payment_name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支付方式名称</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itcast_ods</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itcast_payments t1  </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6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测试查询支付方式维度数据</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dw_dim_payments </a:t>
            </a:r>
            <a:r>
              <a:rPr lang="en-US" altLang="zh-CN" sz="16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6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6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6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6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14770" y="884085"/>
            <a:ext cx="6097772" cy="369332"/>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事实表拉宽</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7" name="文本框 6"/>
          <p:cNvSpPr txBox="1"/>
          <p:nvPr/>
        </p:nvSpPr>
        <p:spPr>
          <a:xfrm>
            <a:off x="618460" y="1532981"/>
            <a:ext cx="10301177" cy="3291840"/>
          </a:xfrm>
          <a:prstGeom prst="rect">
            <a:avLst/>
          </a:prstGeom>
          <a:solidFill>
            <a:srgbClr val="FFFFE4"/>
          </a:solidFill>
          <a:ln>
            <a:solidFill>
              <a:schemeClr val="tx1"/>
            </a:solidFill>
          </a:ln>
        </p:spPr>
        <p:txBody>
          <a:bodyPr wrap="square">
            <a:spAutoFit/>
          </a:bodyPr>
          <a:lstStyle/>
          <a:p>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-- 1.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创建订单明细事实表</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DROP</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IF</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dw_fact_order_goods_wide</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create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table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if</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not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exists</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itcast_dw</a:t>
            </a:r>
            <a:r>
              <a:rPr lang="en-US" altLang="zh-CN" sz="1600" b="1" dirty="0" err="1">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dw_fact_order_goods_wide</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order_id</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id</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goods_cat_3d_id string</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商品三级分类</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id</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shop_id</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店铺</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id</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payment_id</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string</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订单支付方式</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goods_num</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bigint</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商品数量</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pay_money</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0080"/>
                </a:solidFill>
                <a:effectLst/>
                <a:latin typeface="Courier New" panose="02070309020205020404" pitchFamily="49" charset="0"/>
                <a:ea typeface="宋体" panose="02010600030101010101" pitchFamily="2" charset="-122"/>
                <a:cs typeface="Courier New" panose="02070309020205020404" pitchFamily="49" charset="0"/>
              </a:rPr>
              <a:t>double</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订单明细金额</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err="1">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paytime</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string              </a:t>
            </a:r>
            <a:r>
              <a:rPr lang="en-US"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 </a:t>
            </a:r>
            <a:r>
              <a:rPr lang="zh-CN" altLang="zh-CN" sz="16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订单时间</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row</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format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delimited fields terminated </a:t>
            </a:r>
            <a:r>
              <a:rPr lang="en-US" altLang="zh-CN" sz="1600" b="1" dirty="0">
                <a:solidFill>
                  <a:srgbClr val="0000FF"/>
                </a:solidFill>
                <a:effectLst/>
                <a:latin typeface="Courier New" panose="02070309020205020404" pitchFamily="49" charset="0"/>
                <a:ea typeface="宋体" panose="02010600030101010101" pitchFamily="2" charset="-122"/>
                <a:cs typeface="Courier New" panose="02070309020205020404" pitchFamily="49" charset="0"/>
              </a:rPr>
              <a:t>by</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'\t'</a:t>
            </a:r>
            <a:r>
              <a:rPr lang="en-US" altLang="zh-CN" sz="1600" dirty="0">
                <a:solidFill>
                  <a:srgbClr val="000000"/>
                </a:solidFill>
                <a:effectLst/>
                <a:latin typeface="Courier New" panose="02070309020205020404" pitchFamily="49" charset="0"/>
                <a:ea typeface="宋体" panose="02010600030101010101" pitchFamily="2" charset="-122"/>
                <a:cs typeface="Courier New" panose="02070309020205020404" pitchFamily="49" charset="0"/>
              </a:rPr>
              <a:t> </a:t>
            </a:r>
            <a:r>
              <a:rPr lang="en-US" altLang="zh-CN" sz="1600" b="1" dirty="0">
                <a:solidFill>
                  <a:srgbClr val="00008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600" dirty="0">
              <a:effectLst/>
              <a:latin typeface="Courier New" panose="02070309020205020404" pitchFamily="49" charset="0"/>
              <a:ea typeface="微软雅黑 Light" panose="020B0502040204020203" pitchFamily="34" charset="-122"/>
              <a:cs typeface="Courier New" panose="02070309020205020404" pitchFamily="49"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600" b="0" i="0" u="none" strike="noStrike" kern="1200" cap="none" spc="0" normalizeH="0" baseline="0" noProof="0" dirty="0">
              <a:ln>
                <a:noFill/>
              </a:ln>
              <a:solidFill>
                <a:prstClr val="black"/>
              </a:solidFill>
              <a:effectLst/>
              <a:uLnTx/>
              <a:uFillTx/>
              <a:latin typeface="Courier New" panose="02070309020205020404" pitchFamily="49" charset="0"/>
              <a:ea typeface="黑体" panose="02010609060101010101" pitchFamily="49" charset="-122"/>
              <a:cs typeface="Courier New" panose="02070309020205020404" pitchFamily="49" charset="0"/>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14770" y="884085"/>
            <a:ext cx="6097772"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zh-CN"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事实表拉宽</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7" name="文本框 6"/>
          <p:cNvSpPr txBox="1"/>
          <p:nvPr/>
        </p:nvSpPr>
        <p:spPr>
          <a:xfrm>
            <a:off x="647035" y="1410355"/>
            <a:ext cx="10301177" cy="5114221"/>
          </a:xfrm>
          <a:prstGeom prst="rect">
            <a:avLst/>
          </a:prstGeom>
          <a:solidFill>
            <a:srgbClr val="FFFFE4"/>
          </a:solidFill>
          <a:ln>
            <a:solidFill>
              <a:schemeClr val="tx1"/>
            </a:solidFill>
          </a:ln>
        </p:spPr>
        <p:txBody>
          <a:bodyPr wrap="square">
            <a:spAutoFit/>
          </a:bodyPr>
          <a:lstStyle/>
          <a:p>
            <a:pPr>
              <a:spcBef>
                <a:spcPts val="360"/>
              </a:spcBef>
              <a:spcAft>
                <a:spcPts val="36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拉宽订单明细事实表</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overwrite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dw_fact_order_goods_wide </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order_id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goodscatid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goods_cat_3d_id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shopid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shop_id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paytype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goodsnum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goods_num</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goodsnum</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payprice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pay_money</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paytime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paytime</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paytype</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paytime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dw_fact_orders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                     </a:t>
            </a: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订单表数据</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orderid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goodsnum</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payprice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itcast_order_goods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     </a:t>
            </a: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订单明细数</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orderid</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shopid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goodscatid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itcast_ods</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itcast_goods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           </a:t>
            </a: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商品数量</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goodsid</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测试数据</a:t>
            </a:r>
            <a:endParaRPr lang="zh-CN" altLang="zh-CN" sz="12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itcast_dw</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dw_fact_order_goods_wide </a:t>
            </a:r>
            <a:r>
              <a:rPr lang="en-US" altLang="zh-CN" sz="12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2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a:t>
            </a:r>
            <a:r>
              <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en-US" altLang="zh-CN" sz="12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225402" y="790736"/>
            <a:ext cx="10018528" cy="369332"/>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pPr>
            <a:r>
              <a:rPr lang="zh-CN" altLang="zh-CN" b="1" dirty="0">
                <a:solidFill>
                  <a:srgbClr val="333333"/>
                </a:solidFill>
                <a:latin typeface="Open Sans" panose="020B0606030504020204" pitchFamily="34" charset="0"/>
                <a:ea typeface="微软雅黑" panose="020B0503020204020204" pitchFamily="34" charset="-122"/>
                <a:cs typeface="Open Sans" panose="020B0606030504020204" pitchFamily="34" charset="0"/>
              </a:rPr>
              <a:t>指标计算汇总计算</a:t>
            </a:r>
            <a:r>
              <a:rPr lang="en-US" altLang="zh-CN" b="1" dirty="0">
                <a:solidFill>
                  <a:srgbClr val="333333"/>
                </a:solidFill>
                <a:latin typeface="Open Sans" panose="020B0606030504020204" pitchFamily="34" charset="0"/>
                <a:ea typeface="微软雅黑" panose="020B0503020204020204" pitchFamily="34" charset="-122"/>
                <a:cs typeface="Open Sans" panose="020B0606030504020204" pitchFamily="34" charset="0"/>
              </a:rPr>
              <a:t>-</a:t>
            </a: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全国、一级商品分类维度交易信息</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6" name="文本框 5"/>
          <p:cNvSpPr txBox="1"/>
          <p:nvPr/>
        </p:nvSpPr>
        <p:spPr>
          <a:xfrm>
            <a:off x="711938" y="1160068"/>
            <a:ext cx="9518798" cy="5632311"/>
          </a:xfrm>
          <a:prstGeom prst="rect">
            <a:avLst/>
          </a:prstGeom>
          <a:solidFill>
            <a:srgbClr val="FFFFE4"/>
          </a:solidFill>
          <a:ln>
            <a:solidFill>
              <a:schemeClr val="tx1"/>
            </a:solidFill>
          </a:ln>
        </p:spPr>
        <p:txBody>
          <a:bodyPr wrap="square">
            <a:spAutoFit/>
          </a:bodyPr>
          <a:lstStyle/>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获取全国、一级商品分类维度的分支付类型数据</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-- 3.1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获取全国、一级商品分类维度的不分支付类型数据</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全国</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area_type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region_name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city_name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一级分类</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category_type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cat_1t_name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category_1st_name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category_2d_name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所有</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goods_num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goods_num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total_goods_num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case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pay_money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null</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then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0</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else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pay_money</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end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total_money</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dw_dim_goods_cats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dw_fact_order_goods_wide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cat_3d_id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goods_cat_3d_id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cat_1t_name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category_type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一级分类</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所有</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en-US" altLang="zh-CN" dirty="0"/>
              <a:t>APP</a:t>
            </a:r>
            <a:r>
              <a:rPr kumimoji="1" lang="zh-CN" altLang="en-US" dirty="0"/>
              <a:t>层指标开发</a:t>
            </a:r>
            <a:r>
              <a:rPr kumimoji="1" lang="en-US" altLang="zh-CN" dirty="0"/>
              <a:t>-</a:t>
            </a:r>
            <a:r>
              <a:rPr kumimoji="1" lang="zh-CN" altLang="en-US" dirty="0"/>
              <a:t>指标开发</a:t>
            </a:r>
            <a:r>
              <a:rPr kumimoji="1" lang="en-US" altLang="zh-CN" dirty="0"/>
              <a:t>2-</a:t>
            </a:r>
            <a:r>
              <a:rPr kumimoji="1" lang="zh-CN" altLang="en-US" dirty="0"/>
              <a:t>订单分析地域、分类维度分析业务开发</a:t>
            </a:r>
            <a:endParaRPr kumimoji="1" lang="zh-CN" altLang="en-US" dirty="0"/>
          </a:p>
        </p:txBody>
      </p:sp>
      <p:sp>
        <p:nvSpPr>
          <p:cNvPr id="5" name="文本框 4"/>
          <p:cNvSpPr txBox="1"/>
          <p:nvPr/>
        </p:nvSpPr>
        <p:spPr>
          <a:xfrm>
            <a:off x="-1129709" y="757926"/>
            <a:ext cx="10018528" cy="710451"/>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defRPr/>
            </a:pPr>
            <a:r>
              <a:rPr lang="zh-CN" altLang="zh-CN" sz="1800" b="1" dirty="0">
                <a:solidFill>
                  <a:srgbClr val="333333"/>
                </a:solidFill>
                <a:effectLst/>
                <a:latin typeface="Open Sans" panose="020B0606030504020204" pitchFamily="34" charset="0"/>
                <a:ea typeface="微软雅黑" panose="020B0503020204020204" pitchFamily="34" charset="-122"/>
                <a:cs typeface="Open Sans" panose="020B0606030504020204" pitchFamily="34" charset="0"/>
              </a:rPr>
              <a:t>全国、二级商品分类维度交易信息</a:t>
            </a:r>
            <a:endParaRPr lang="zh-CN" altLang="zh-CN" sz="1800" b="1" dirty="0">
              <a:effectLst/>
              <a:latin typeface="微软雅黑 Light" panose="020B0502040204020203" pitchFamily="34" charset="-122"/>
              <a:ea typeface="微软雅黑 Light" panose="020B0502040204020203" pitchFamily="34" charset="-122"/>
              <a:cs typeface="宋体" panose="02010600030101010101" pitchFamily="2" charset="-122"/>
            </a:endParaRPr>
          </a:p>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6" name="文本框 5"/>
          <p:cNvSpPr txBox="1"/>
          <p:nvPr/>
        </p:nvSpPr>
        <p:spPr>
          <a:xfrm>
            <a:off x="711938" y="1234496"/>
            <a:ext cx="9518798" cy="5262979"/>
          </a:xfrm>
          <a:prstGeom prst="rect">
            <a:avLst/>
          </a:prstGeom>
          <a:solidFill>
            <a:srgbClr val="FFFFE4"/>
          </a:solidFill>
          <a:ln>
            <a:solidFill>
              <a:schemeClr val="tx1"/>
            </a:solidFill>
          </a:ln>
        </p:spPr>
        <p:txBody>
          <a:bodyPr wrap="square">
            <a:spAutoFit/>
          </a:bodyPr>
          <a:lstStyle/>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全国、二级商品分类维度分析</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-- 1.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获取全国、二级商品分类维度的分支付类型数据</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insert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into</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全国</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area_type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region_name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city_name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二级分类</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category_type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cat_1t_name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category_1st_name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cat_2d_name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category_2d_name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distinct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order_id</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total_count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goods_num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total_goods_num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sum</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pay_money</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total_money</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dw_dim_payments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dw_fact_order_goods_wide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payment_id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left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join</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itcast_dw</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dw_dim_goods_cats</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on</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t2</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goods_cat_3d_id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cat_3d_id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group</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t1</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payment_name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cat_1t_name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t3</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cat_2d_name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测试查询数据</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select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from</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itcast_app</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where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area_type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全国</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and</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category_type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200" dirty="0">
                <a:solidFill>
                  <a:srgbClr val="808080"/>
                </a:solidFill>
                <a:effectLst/>
                <a:latin typeface="Courier New" panose="02070309020205020404" pitchFamily="49" charset="0"/>
                <a:ea typeface="宋体" panose="02010600030101010101" pitchFamily="2" charset="-122"/>
                <a:cs typeface="Courier New" panose="02070309020205020404" pitchFamily="49" charset="0"/>
              </a:rPr>
              <a:t>二级分类</a:t>
            </a:r>
            <a:r>
              <a:rPr lang="en-US" altLang="zh-CN" sz="1200" dirty="0">
                <a:solidFill>
                  <a:srgbClr val="808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limit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zh-CN" sz="1200" b="0" i="0" u="none" strike="noStrike" kern="1200" cap="none" spc="0" normalizeH="0" baseline="0" noProof="0" dirty="0">
              <a:ln>
                <a:noFill/>
              </a:ln>
              <a:solidFill>
                <a:prstClr val="black"/>
              </a:solidFill>
              <a:effectLst/>
              <a:uLnTx/>
              <a:uFillTx/>
              <a:latin typeface="阿里巴巴普惠体" panose="00020600040101010101"/>
              <a:ea typeface="微软雅黑 Light" panose="020B0502040204020203" pitchFamily="34" charset="-122"/>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了解项目技术架构</a:t>
            </a:r>
            <a:endParaRPr lang="zh-CN" altLang="en-US" dirty="0"/>
          </a:p>
          <a:p>
            <a:r>
              <a:rPr lang="zh-CN" dirty="0"/>
              <a:t>了解数据处理流程</a:t>
            </a:r>
            <a:endParaRPr lang="zh-CN" dirty="0"/>
          </a:p>
          <a:p>
            <a:pPr lvl="1"/>
            <a:endParaRPr 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olidFill>
                  <a:schemeClr val="tx1"/>
                </a:solidFill>
                <a:sym typeface="+mn-ea"/>
              </a:rPr>
              <a:t>项目技术架构</a:t>
            </a:r>
            <a:endParaRPr lang="zh-CN" altLang="en-US" dirty="0"/>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342361" y="947017"/>
            <a:ext cx="10018528"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介绍</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813390" y="1538250"/>
            <a:ext cx="8431618" cy="2585323"/>
          </a:xfrm>
          <a:prstGeom prst="rect">
            <a:avLst/>
          </a:prstGeom>
          <a:noFill/>
        </p:spPr>
        <p:txBody>
          <a:bodyPr wrap="square">
            <a:spAutoFit/>
          </a:bodyPr>
          <a:lstStyle/>
          <a:p>
            <a:r>
              <a:rPr lang="zh-CN" altLang="en-US" sz="1600" dirty="0">
                <a:latin typeface="阿里巴巴普惠体" panose="00020600040101010101"/>
              </a:rPr>
              <a:t>为了便于后期的数据应用，我们需要将结果表数据从</a:t>
            </a:r>
            <a:r>
              <a:rPr lang="en-US" altLang="zh-CN" sz="1600" dirty="0">
                <a:latin typeface="阿里巴巴普惠体" panose="00020600040101010101"/>
              </a:rPr>
              <a:t>Hive</a:t>
            </a:r>
            <a:r>
              <a:rPr lang="zh-CN" altLang="en-US" sz="1600" dirty="0">
                <a:latin typeface="阿里巴巴普惠体" panose="00020600040101010101"/>
              </a:rPr>
              <a:t>生态体系导出到</a:t>
            </a:r>
            <a:r>
              <a:rPr lang="en-US" altLang="zh-CN" sz="1600" dirty="0">
                <a:latin typeface="阿里巴巴普惠体" panose="00020600040101010101"/>
              </a:rPr>
              <a:t>RDBMS</a:t>
            </a:r>
            <a:r>
              <a:rPr lang="zh-CN" altLang="en-US" sz="1600" dirty="0">
                <a:latin typeface="阿里巴巴普惠体" panose="00020600040101010101"/>
              </a:rPr>
              <a:t>数据库</a:t>
            </a:r>
            <a:r>
              <a:rPr lang="en-US" altLang="zh-CN" sz="1600" dirty="0" err="1">
                <a:latin typeface="阿里巴巴普惠体" panose="00020600040101010101"/>
              </a:rPr>
              <a:t>Mysql</a:t>
            </a:r>
            <a:r>
              <a:rPr lang="zh-CN" altLang="en-US" sz="1600" dirty="0">
                <a:latin typeface="阿里巴巴普惠体" panose="00020600040101010101"/>
              </a:rPr>
              <a:t>中。</a:t>
            </a:r>
            <a:endParaRPr lang="zh-CN" altLang="en-US" sz="1600" dirty="0">
              <a:latin typeface="阿里巴巴普惠体" panose="00020600040101010101"/>
            </a:endParaRPr>
          </a:p>
          <a:p>
            <a:r>
              <a:rPr lang="zh-CN" altLang="en-US" sz="1600" dirty="0">
                <a:latin typeface="阿里巴巴普惠体" panose="00020600040101010101"/>
              </a:rPr>
              <a:t>注意，导出之前，目标表必须存在于目标数据库中。在这里我们数据导出使用的还是</a:t>
            </a:r>
            <a:r>
              <a:rPr lang="en-US" altLang="zh-CN" sz="1600" dirty="0">
                <a:latin typeface="阿里巴巴普惠体" panose="00020600040101010101"/>
              </a:rPr>
              <a:t>Sqoop</a:t>
            </a:r>
            <a:r>
              <a:rPr lang="zh-CN" altLang="en-US" sz="1600" dirty="0">
                <a:latin typeface="阿里巴巴普惠体" panose="00020600040101010101"/>
              </a:rPr>
              <a:t>，</a:t>
            </a:r>
            <a:r>
              <a:rPr lang="en-US" altLang="zh-CN" sz="1600" dirty="0">
                <a:latin typeface="阿里巴巴普惠体" panose="00020600040101010101"/>
              </a:rPr>
              <a:t>Sqoop</a:t>
            </a:r>
            <a:r>
              <a:rPr lang="zh-CN" altLang="en-US" sz="1600" dirty="0">
                <a:latin typeface="阿里巴巴普惠体" panose="00020600040101010101"/>
              </a:rPr>
              <a:t>的导出格式</a:t>
            </a:r>
            <a:r>
              <a:rPr lang="en-US" altLang="zh-CN" sz="1600" dirty="0">
                <a:latin typeface="阿里巴巴普惠体" panose="00020600040101010101"/>
              </a:rPr>
              <a:t>:</a:t>
            </a:r>
            <a:endParaRPr lang="en-US" altLang="zh-CN" sz="1600" dirty="0">
              <a:latin typeface="阿里巴巴普惠体" panose="00020600040101010101"/>
            </a:endParaRPr>
          </a:p>
          <a:p>
            <a:endParaRPr lang="en-US" altLang="zh-CN" sz="1600" dirty="0">
              <a:latin typeface="阿里巴巴普惠体" panose="00020600040101010101"/>
            </a:endParaRPr>
          </a:p>
          <a:p>
            <a:r>
              <a:rPr lang="en-US" altLang="zh-CN" sz="1600" dirty="0">
                <a:solidFill>
                  <a:srgbClr val="FF0000"/>
                </a:solidFill>
                <a:latin typeface="阿里巴巴普惠体" panose="00020600040101010101"/>
              </a:rPr>
              <a:t>bin/</a:t>
            </a:r>
            <a:r>
              <a:rPr lang="en-US" altLang="zh-CN" sz="1600" dirty="0" err="1">
                <a:solidFill>
                  <a:srgbClr val="FF0000"/>
                </a:solidFill>
                <a:latin typeface="阿里巴巴普惠体" panose="00020600040101010101"/>
              </a:rPr>
              <a:t>sqoop</a:t>
            </a:r>
            <a:r>
              <a:rPr lang="en-US" altLang="zh-CN" sz="1600" dirty="0">
                <a:solidFill>
                  <a:srgbClr val="FF0000"/>
                </a:solidFill>
                <a:latin typeface="阿里巴巴普惠体" panose="00020600040101010101"/>
              </a:rPr>
              <a:t> export (generic-</a:t>
            </a:r>
            <a:r>
              <a:rPr lang="en-US" altLang="zh-CN" sz="1600" dirty="0" err="1">
                <a:solidFill>
                  <a:srgbClr val="FF0000"/>
                </a:solidFill>
                <a:latin typeface="阿里巴巴普惠体" panose="00020600040101010101"/>
              </a:rPr>
              <a:t>args</a:t>
            </a:r>
            <a:r>
              <a:rPr lang="en-US" altLang="zh-CN" sz="1600" dirty="0">
                <a:solidFill>
                  <a:srgbClr val="FF0000"/>
                </a:solidFill>
                <a:latin typeface="阿里巴巴普惠体" panose="00020600040101010101"/>
              </a:rPr>
              <a:t>) (export-</a:t>
            </a:r>
            <a:r>
              <a:rPr lang="en-US" altLang="zh-CN" sz="1600" dirty="0" err="1">
                <a:solidFill>
                  <a:srgbClr val="FF0000"/>
                </a:solidFill>
                <a:latin typeface="阿里巴巴普惠体" panose="00020600040101010101"/>
              </a:rPr>
              <a:t>args</a:t>
            </a:r>
            <a:r>
              <a:rPr lang="en-US" altLang="zh-CN" sz="1600" dirty="0">
                <a:solidFill>
                  <a:srgbClr val="FF0000"/>
                </a:solidFill>
                <a:latin typeface="阿里巴巴普惠体" panose="00020600040101010101"/>
              </a:rPr>
              <a:t>)</a:t>
            </a:r>
            <a:endParaRPr lang="en-US" altLang="zh-CN" sz="1600" dirty="0">
              <a:solidFill>
                <a:srgbClr val="FF0000"/>
              </a:solidFill>
              <a:latin typeface="阿里巴巴普惠体" panose="00020600040101010101"/>
            </a:endParaRPr>
          </a:p>
          <a:p>
            <a:endParaRPr lang="en-US" altLang="zh-CN" sz="1600" dirty="0">
              <a:latin typeface="阿里巴巴普惠体" panose="00020600040101010101"/>
            </a:endParaRPr>
          </a:p>
          <a:p>
            <a:r>
              <a:rPr lang="zh-CN" altLang="en-US" sz="1600" dirty="0">
                <a:latin typeface="阿里巴巴普惠体" panose="00020600040101010101"/>
              </a:rPr>
              <a:t>在</a:t>
            </a:r>
            <a:r>
              <a:rPr lang="en-US" altLang="zh-CN" sz="1600" dirty="0" err="1">
                <a:latin typeface="阿里巴巴普惠体" panose="00020600040101010101"/>
              </a:rPr>
              <a:t>Mysql</a:t>
            </a:r>
            <a:r>
              <a:rPr lang="zh-CN" altLang="en-US" sz="1600" dirty="0">
                <a:latin typeface="阿里巴巴普惠体" panose="00020600040101010101"/>
              </a:rPr>
              <a:t>中创建目标数据库</a:t>
            </a:r>
            <a:endParaRPr lang="en-US" altLang="zh-CN" sz="1600" dirty="0">
              <a:latin typeface="阿里巴巴普惠体" panose="00020600040101010101"/>
            </a:endParaRPr>
          </a:p>
          <a:p>
            <a:endParaRPr lang="zh-CN" altLang="en-US" sz="1600" dirty="0">
              <a:latin typeface="阿里巴巴普惠体" panose="00020600040101010101"/>
            </a:endParaRPr>
          </a:p>
          <a:p>
            <a:r>
              <a:rPr lang="en-US" altLang="zh-CN" sz="1800" b="1" dirty="0">
                <a:solidFill>
                  <a:srgbClr val="0000FF"/>
                </a:solidFill>
                <a:effectLst/>
                <a:latin typeface="Courier New" panose="02070309020205020404" pitchFamily="49" charset="0"/>
                <a:ea typeface="宋体" panose="02010600030101010101" pitchFamily="2" charset="-122"/>
              </a:rPr>
              <a:t>create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b="1" dirty="0">
                <a:solidFill>
                  <a:srgbClr val="0000FF"/>
                </a:solidFill>
                <a:effectLst/>
                <a:latin typeface="Courier New" panose="02070309020205020404" pitchFamily="49" charset="0"/>
                <a:ea typeface="宋体" panose="02010600030101010101" pitchFamily="2" charset="-122"/>
              </a:rPr>
              <a:t>database</a:t>
            </a:r>
            <a:r>
              <a:rPr lang="en-US" altLang="zh-CN" sz="1800" dirty="0">
                <a:solidFill>
                  <a:srgbClr val="000000"/>
                </a:solidFill>
                <a:effectLst/>
                <a:latin typeface="Courier New" panose="02070309020205020404" pitchFamily="49" charset="0"/>
                <a:ea typeface="宋体" panose="02010600030101010101" pitchFamily="2" charset="-122"/>
              </a:rPr>
              <a:t> </a:t>
            </a:r>
            <a:r>
              <a:rPr lang="en-US" altLang="zh-CN" sz="1800" dirty="0" err="1">
                <a:solidFill>
                  <a:srgbClr val="000000"/>
                </a:solidFill>
                <a:effectLst/>
                <a:latin typeface="Courier New" panose="02070309020205020404" pitchFamily="49" charset="0"/>
                <a:ea typeface="宋体" panose="02010600030101010101" pitchFamily="2" charset="-122"/>
              </a:rPr>
              <a:t>hive_app_result</a:t>
            </a:r>
            <a:r>
              <a:rPr lang="en-US" altLang="zh-CN" sz="1800" b="1" dirty="0">
                <a:solidFill>
                  <a:srgbClr val="000080"/>
                </a:solidFill>
                <a:effectLst/>
                <a:latin typeface="Courier New" panose="02070309020205020404" pitchFamily="49" charset="0"/>
                <a:ea typeface="宋体" panose="02010600030101010101" pitchFamily="2" charset="-122"/>
              </a:rPr>
              <a:t>;</a:t>
            </a:r>
            <a:endParaRPr lang="en-US" altLang="zh-CN" sz="1600" dirty="0">
              <a:latin typeface="阿里巴巴普惠体" panose="00020600040101010101"/>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342361" y="947017"/>
            <a:ext cx="10018528"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导出时间维度分析业务指标数据</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685801" y="1482004"/>
            <a:ext cx="8431618" cy="369332"/>
          </a:xfrm>
          <a:prstGeom prst="rect">
            <a:avLst/>
          </a:prstGeom>
          <a:noFill/>
        </p:spPr>
        <p:txBody>
          <a:bodyPr wrap="square">
            <a:spAutoFit/>
          </a:bodyPr>
          <a:lstStyle/>
          <a:p>
            <a:pPr marL="1600200" lvl="3" indent="-228600">
              <a:buSzPts val="1400"/>
              <a:buFont typeface="微软雅黑" panose="020B0503020204020204" pitchFamily="34" charset="-122"/>
              <a:buAutoNum type="arabicPeriod"/>
            </a:pP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创建</a:t>
            </a:r>
            <a:r>
              <a:rPr lang="en-US" altLang="zh-CN" sz="1800" b="1" dirty="0" err="1">
                <a:effectLst/>
                <a:latin typeface="微软雅黑" panose="020B0503020204020204" pitchFamily="34" charset="-122"/>
                <a:ea typeface="宋体" panose="02010600030101010101" pitchFamily="2" charset="-122"/>
                <a:cs typeface="宋体" panose="02010600030101010101" pitchFamily="2" charset="-122"/>
              </a:rPr>
              <a:t>Mysql</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目标表</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6" name="文本框 5"/>
          <p:cNvSpPr txBox="1"/>
          <p:nvPr/>
        </p:nvSpPr>
        <p:spPr>
          <a:xfrm>
            <a:off x="908640" y="2046080"/>
            <a:ext cx="10374717" cy="1754326"/>
          </a:xfrm>
          <a:prstGeom prst="rect">
            <a:avLst/>
          </a:prstGeom>
          <a:solidFill>
            <a:srgbClr val="FFFFE4"/>
          </a:solidFill>
          <a:ln>
            <a:solidFill>
              <a:schemeClr val="tx1"/>
            </a:solidFill>
          </a:ln>
        </p:spPr>
        <p:txBody>
          <a:bodyPr wrap="square">
            <a:spAutoFit/>
          </a:bodyPr>
          <a:lstStyle/>
          <a:p>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hive_app_result</a:t>
            </a:r>
            <a:r>
              <a:rPr lang="en-US" altLang="zh-CN" sz="18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app_order_date</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date_type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时间维度类型</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date_val</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时间维度值</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order_count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订单笔数</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order_money</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订单交易额</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b="1" dirty="0">
                <a:solidFill>
                  <a:srgbClr val="000080"/>
                </a:solidFill>
                <a:effectLst/>
                <a:latin typeface="Courier New" panose="02070309020205020404" pitchFamily="49" charset="0"/>
                <a:ea typeface="宋体" panose="02010600030101010101" pitchFamily="2" charset="-122"/>
              </a:rPr>
              <a:t>);</a:t>
            </a:r>
            <a:endParaRPr lang="zh-CN" altLang="en-US" dirty="0"/>
          </a:p>
        </p:txBody>
      </p:sp>
      <p:sp>
        <p:nvSpPr>
          <p:cNvPr id="8" name="文本框 7"/>
          <p:cNvSpPr txBox="1"/>
          <p:nvPr/>
        </p:nvSpPr>
        <p:spPr>
          <a:xfrm>
            <a:off x="-409355" y="4049464"/>
            <a:ext cx="6767622" cy="369332"/>
          </a:xfrm>
          <a:prstGeom prst="rect">
            <a:avLst/>
          </a:prstGeom>
          <a:noFill/>
        </p:spPr>
        <p:txBody>
          <a:bodyPr wrap="square">
            <a:spAutoFit/>
          </a:bodyPr>
          <a:lstStyle/>
          <a:p>
            <a:pPr lvl="3">
              <a:buSzPts val="1400"/>
            </a:pPr>
            <a:r>
              <a:rPr lang="en-US" altLang="zh-CN" sz="1800" b="1" dirty="0">
                <a:effectLst/>
                <a:latin typeface="微软雅黑" panose="020B0503020204020204" pitchFamily="34" charset="-122"/>
                <a:ea typeface="宋体" panose="02010600030101010101" pitchFamily="2" charset="-122"/>
                <a:cs typeface="宋体" panose="02010600030101010101" pitchFamily="2" charset="-122"/>
              </a:rPr>
              <a:t>2. </a:t>
            </a:r>
            <a:r>
              <a:rPr lang="zh-CN" altLang="zh-CN" sz="1800" b="1" dirty="0">
                <a:effectLst/>
                <a:latin typeface="微软雅黑" panose="020B0503020204020204" pitchFamily="34" charset="-122"/>
                <a:ea typeface="宋体" panose="02010600030101010101" pitchFamily="2" charset="-122"/>
                <a:cs typeface="宋体" panose="02010600030101010101" pitchFamily="2" charset="-122"/>
              </a:rPr>
              <a:t>数据导出</a:t>
            </a:r>
            <a:endParaRPr lang="zh-CN" altLang="zh-CN" sz="1800" b="1" dirty="0">
              <a:effectLst/>
              <a:latin typeface="微软雅黑" panose="020B0503020204020204" pitchFamily="34" charset="-122"/>
              <a:ea typeface="宋体" panose="02010600030101010101" pitchFamily="2" charset="-122"/>
              <a:cs typeface="宋体" panose="02010600030101010101" pitchFamily="2" charset="-122"/>
            </a:endParaRPr>
          </a:p>
        </p:txBody>
      </p:sp>
      <p:sp>
        <p:nvSpPr>
          <p:cNvPr id="10" name="文本框 9"/>
          <p:cNvSpPr txBox="1"/>
          <p:nvPr/>
        </p:nvSpPr>
        <p:spPr>
          <a:xfrm>
            <a:off x="908641" y="4475042"/>
            <a:ext cx="10374718" cy="2031325"/>
          </a:xfrm>
          <a:prstGeom prst="rect">
            <a:avLst/>
          </a:prstGeom>
          <a:solidFill>
            <a:srgbClr val="FFFFE4"/>
          </a:solidFill>
          <a:ln>
            <a:solidFill>
              <a:schemeClr val="tx1"/>
            </a:solidFill>
          </a:ln>
        </p:spPr>
        <p:txBody>
          <a:bodyPr wrap="square">
            <a:spAutoFit/>
          </a:bodyPr>
          <a:lstStyle/>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export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://192.168.88.100:3306/</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hive_app_result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app_order_date</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--input-fields-terminated-by '\t' \</a:t>
            </a:r>
            <a:endParaRPr lang="zh-CN" altLang="zh-CN" sz="20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rPr>
              <a:t>--export-</a:t>
            </a:r>
            <a:r>
              <a:rPr lang="en-US" altLang="zh-CN" sz="1800" dirty="0" err="1">
                <a:solidFill>
                  <a:srgbClr val="008000"/>
                </a:solidFill>
                <a:effectLst/>
                <a:latin typeface="Courier New" panose="02070309020205020404" pitchFamily="49" charset="0"/>
                <a:ea typeface="宋体" panose="02010600030101010101" pitchFamily="2" charset="-122"/>
              </a:rPr>
              <a:t>dir</a:t>
            </a:r>
            <a:r>
              <a:rPr lang="en-US" altLang="zh-CN" sz="1800" dirty="0">
                <a:solidFill>
                  <a:srgbClr val="008000"/>
                </a:solidFill>
                <a:effectLst/>
                <a:latin typeface="Courier New" panose="02070309020205020404" pitchFamily="49" charset="0"/>
                <a:ea typeface="宋体" panose="02010600030101010101" pitchFamily="2" charset="-122"/>
              </a:rPr>
              <a:t> /user/hive/warehouse/</a:t>
            </a:r>
            <a:r>
              <a:rPr lang="en-US" altLang="zh-CN" sz="1800" dirty="0" err="1">
                <a:solidFill>
                  <a:srgbClr val="008000"/>
                </a:solidFill>
                <a:effectLst/>
                <a:latin typeface="Courier New" panose="02070309020205020404" pitchFamily="49" charset="0"/>
                <a:ea typeface="宋体" panose="02010600030101010101" pitchFamily="2" charset="-122"/>
              </a:rPr>
              <a:t>itcast_app.db</a:t>
            </a:r>
            <a:r>
              <a:rPr lang="en-US" altLang="zh-CN" sz="1800" dirty="0">
                <a:solidFill>
                  <a:srgbClr val="008000"/>
                </a:solidFill>
                <a:effectLst/>
                <a:latin typeface="Courier New" panose="02070309020205020404" pitchFamily="49" charset="0"/>
                <a:ea typeface="宋体" panose="02010600030101010101" pitchFamily="2" charset="-122"/>
              </a:rPr>
              <a:t>/</a:t>
            </a:r>
            <a:r>
              <a:rPr lang="en-US" altLang="zh-CN" sz="1800" dirty="0" err="1">
                <a:solidFill>
                  <a:srgbClr val="008000"/>
                </a:solidFill>
                <a:effectLst/>
                <a:latin typeface="Courier New" panose="02070309020205020404" pitchFamily="49" charset="0"/>
                <a:ea typeface="宋体" panose="02010600030101010101" pitchFamily="2" charset="-122"/>
              </a:rPr>
              <a:t>app_order_date</a:t>
            </a:r>
            <a:endParaRPr lang="zh-CN" altLang="en-US" dirty="0"/>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342361" y="947017"/>
            <a:ext cx="10018528"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导出地域和商品分类维度指标数据</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548906" y="1353584"/>
            <a:ext cx="8431618" cy="338554"/>
          </a:xfrm>
          <a:prstGeom prst="rect">
            <a:avLst/>
          </a:prstGeom>
          <a:noFill/>
        </p:spPr>
        <p:txBody>
          <a:bodyPr wrap="square">
            <a:spAutoFit/>
          </a:bodyPr>
          <a:lstStyle/>
          <a:p>
            <a:pPr marL="1600200" marR="0" lvl="3" indent="-228600" algn="l" defTabSz="914400" rtl="0" eaLnBrk="1" fontAlgn="auto" latinLnBrk="0" hangingPunct="1">
              <a:lnSpc>
                <a:spcPct val="100000"/>
              </a:lnSpc>
              <a:spcBef>
                <a:spcPts val="0"/>
              </a:spcBef>
              <a:spcAft>
                <a:spcPts val="0"/>
              </a:spcAft>
              <a:buClrTx/>
              <a:buSzPts val="1400"/>
              <a:buFont typeface="微软雅黑" panose="020B0503020204020204" pitchFamily="34" charset="-122"/>
              <a:buAutoNum type="arabicPeriod"/>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创建</a:t>
            </a:r>
            <a:r>
              <a:rPr kumimoji="0" lang="en-US" altLang="zh-CN" sz="1600" b="1" i="0" u="none" strike="noStrike" kern="1200" cap="none" spc="0" normalizeH="0" baseline="0" noProof="0" dirty="0" err="1">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Mysql</a:t>
            </a: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目标表</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6" name="文本框 5"/>
          <p:cNvSpPr txBox="1"/>
          <p:nvPr/>
        </p:nvSpPr>
        <p:spPr>
          <a:xfrm>
            <a:off x="1010093" y="1979217"/>
            <a:ext cx="10374718" cy="4360168"/>
          </a:xfrm>
          <a:prstGeom prst="rect">
            <a:avLst/>
          </a:prstGeom>
          <a:solidFill>
            <a:srgbClr val="FFFFE4"/>
          </a:solidFill>
          <a:ln>
            <a:solidFill>
              <a:schemeClr val="tx1"/>
            </a:solidFill>
          </a:ln>
        </p:spPr>
        <p:txBody>
          <a:bodyPr wrap="square">
            <a:spAutoFit/>
          </a:bodyPr>
          <a:lstStyle/>
          <a:p>
            <a:pPr>
              <a:spcBef>
                <a:spcPts val="360"/>
              </a:spcBef>
              <a:spcAft>
                <a:spcPts val="36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DROP</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hive_app_result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IF</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NOT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b="1">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EXISTS</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hive_app_result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app_trade_order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area_type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区域范围：区域类型（全国、大区、城市）</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region_name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区域名称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city_name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城市名称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category_type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category_1st_name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一级分类名称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category_2d_name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二级分类名称</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payment_name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20</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支付方式（所有、微信、支付宝、</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total_count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订单数量</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total_goods_num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商品数量</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150"/>
              </a:spcBef>
              <a:spcAft>
                <a:spcPts val="150"/>
              </a:spcAft>
            </a:pP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total_money </a:t>
            </a:r>
            <a:r>
              <a:rPr lang="en-US" altLang="zh-CN" sz="180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80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80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80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支付金额</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a:p>
            <a:pPr>
              <a:spcBef>
                <a:spcPts val="360"/>
              </a:spcBef>
              <a:spcAft>
                <a:spcPts val="360"/>
              </a:spcAft>
            </a:pPr>
            <a:r>
              <a:rPr lang="en-US" altLang="zh-CN" sz="1800" b="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80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342361" y="947017"/>
            <a:ext cx="10018528"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导出地域和商品分类维度指标数据</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8" name="文本框 7"/>
          <p:cNvSpPr txBox="1"/>
          <p:nvPr/>
        </p:nvSpPr>
        <p:spPr>
          <a:xfrm>
            <a:off x="-591435" y="1538250"/>
            <a:ext cx="6767622" cy="369332"/>
          </a:xfrm>
          <a:prstGeom prst="rect">
            <a:avLst/>
          </a:prstGeom>
          <a:noFill/>
        </p:spPr>
        <p:txBody>
          <a:bodyPr wrap="square">
            <a:spAutoFit/>
          </a:bodyPr>
          <a:lstStyle/>
          <a:p>
            <a:pPr marL="1371600" marR="0" lvl="3" indent="0" algn="l" defTabSz="914400" rtl="0" eaLnBrk="1" fontAlgn="auto" latinLnBrk="0" hangingPunct="1">
              <a:lnSpc>
                <a:spcPct val="100000"/>
              </a:lnSpc>
              <a:spcBef>
                <a:spcPts val="0"/>
              </a:spcBef>
              <a:spcAft>
                <a:spcPts val="0"/>
              </a:spcAft>
              <a:buClrTx/>
              <a:buSzPts val="1400"/>
              <a:buFontTx/>
              <a:buNone/>
              <a:defRPr/>
            </a:pPr>
            <a:r>
              <a:rPr kumimoji="0" lang="en-US"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2. </a:t>
            </a:r>
            <a:r>
              <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数据导出</a:t>
            </a:r>
            <a:endParaRPr kumimoji="0" lang="zh-CN" altLang="zh-CN" sz="18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10" name="文本框 9"/>
          <p:cNvSpPr txBox="1"/>
          <p:nvPr/>
        </p:nvSpPr>
        <p:spPr>
          <a:xfrm>
            <a:off x="829340" y="2397948"/>
            <a:ext cx="10374718" cy="2062103"/>
          </a:xfrm>
          <a:prstGeom prst="rect">
            <a:avLst/>
          </a:prstGeom>
          <a:solidFill>
            <a:srgbClr val="FFFFE4"/>
          </a:solidFill>
          <a:ln>
            <a:solidFill>
              <a:schemeClr val="tx1"/>
            </a:solidFill>
          </a:ln>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export</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server</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600" b="0" i="0" u="none" strike="noStrike" kern="1200" cap="none" spc="0" normalizeH="0" baseline="0" noProof="0" dirty="0">
                <a:ln>
                  <a:noFill/>
                </a:ln>
                <a:solidFill>
                  <a:srgbClr val="FF8000"/>
                </a:solidFill>
                <a:effectLst/>
                <a:uLnTx/>
                <a:uFillTx/>
                <a:latin typeface="Courier New" panose="02070309020205020404" pitchFamily="49" charset="0"/>
                <a:ea typeface="宋体" panose="02010600030101010101" pitchFamily="2" charset="-122"/>
                <a:cs typeface="Times New Roman" panose="02020603050405020304" pitchFamily="18" charset="0"/>
              </a:rPr>
              <a:t>-1.4.7</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1" i="0" u="none" strike="noStrike" kern="1200" cap="none" spc="0" normalizeH="0" baseline="0" noProof="0" dirty="0">
                <a:ln>
                  <a:noFill/>
                </a:ln>
                <a:solidFill>
                  <a:srgbClr val="0000FF"/>
                </a:solidFill>
                <a:effectLst/>
                <a:uLnTx/>
                <a:uFillTx/>
                <a:latin typeface="Courier New" panose="02070309020205020404" pitchFamily="49" charset="0"/>
                <a:ea typeface="宋体" panose="02010600030101010101" pitchFamily="2" charset="-122"/>
                <a:cs typeface="Times New Roman" panose="02020603050405020304" pitchFamily="18" charset="0"/>
              </a:rPr>
              <a:t>bin</a:t>
            </a:r>
            <a:r>
              <a:rPr kumimoji="0" lang="en-US" altLang="zh-CN" sz="1600" b="1" i="0" u="none" strike="noStrike" kern="1200" cap="none" spc="0" normalizeH="0" baseline="0" noProof="0" dirty="0">
                <a:ln>
                  <a:noFill/>
                </a:ln>
                <a:solidFill>
                  <a:srgbClr val="000080"/>
                </a:solidFill>
                <a:effectLst/>
                <a:uLnTx/>
                <a:uFillTx/>
                <a:latin typeface="Courier New" panose="02070309020205020404" pitchFamily="49" charset="0"/>
                <a:ea typeface="宋体" panose="02010600030101010101" pitchFamily="2" charset="-122"/>
                <a:cs typeface="Times New Roman" panose="02020603050405020304" pitchFamily="18" charset="0"/>
              </a:rPr>
              <a:t>/</a:t>
            </a:r>
            <a:r>
              <a:rPr kumimoji="0" lang="en-US" altLang="zh-CN" sz="1600" b="0" i="0" u="none" strike="noStrike" kern="1200" cap="none" spc="0" normalizeH="0" baseline="0" noProof="0" dirty="0" err="1">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sqoop</a:t>
            </a:r>
            <a:r>
              <a:rPr kumimoji="0" lang="en-US" altLang="zh-CN" sz="1600" b="0" i="0" u="none" strike="noStrike" kern="1200" cap="none" spc="0" normalizeH="0" baseline="0" noProof="0" dirty="0">
                <a:ln>
                  <a:noFill/>
                </a:ln>
                <a:solidFill>
                  <a:srgbClr val="000000"/>
                </a:solidFill>
                <a:effectLst/>
                <a:uLnTx/>
                <a:uFillTx/>
                <a:latin typeface="Courier New" panose="02070309020205020404" pitchFamily="49" charset="0"/>
                <a:ea typeface="宋体" panose="02010600030101010101" pitchFamily="2" charset="-122"/>
                <a:cs typeface="Times New Roman" panose="02020603050405020304" pitchFamily="18" charset="0"/>
              </a:rPr>
              <a:t> export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--connect </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jdbc:mysql</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://192.168.88.100:3306/</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hive_app_result</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--username root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--password 123456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--table </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app_trade_order</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--input-fields-terminated-by '\t'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Times New Roman" panose="02020603050405020304" pitchFamily="18" charset="0"/>
              </a:rPr>
              <a:t>--input-null-string '\\N' --input-null-non-string '\\N' \</a:t>
            </a:r>
            <a:endParaRPr kumimoji="0" lang="zh-CN" altLang="zh-CN" sz="16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mn-cs"/>
              </a:rPr>
              <a:t>--export-</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mn-cs"/>
              </a:rPr>
              <a:t>dir</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mn-cs"/>
              </a:rPr>
              <a:t> /user/hive/warehouse/</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mn-cs"/>
              </a:rPr>
              <a:t>itcast_app.db</a:t>
            </a:r>
            <a:r>
              <a:rPr kumimoji="0" lang="en-US" altLang="zh-CN" sz="1600" b="0" i="0" u="none" strike="noStrike" kern="1200" cap="none" spc="0" normalizeH="0" baseline="0" noProof="0" dirty="0">
                <a:ln>
                  <a:noFill/>
                </a:ln>
                <a:solidFill>
                  <a:srgbClr val="008000"/>
                </a:solidFill>
                <a:effectLst/>
                <a:uLnTx/>
                <a:uFillTx/>
                <a:latin typeface="Courier New" panose="02070309020205020404" pitchFamily="49" charset="0"/>
                <a:ea typeface="宋体" panose="02010600030101010101" pitchFamily="2" charset="-122"/>
                <a:cs typeface="+mn-cs"/>
              </a:rPr>
              <a:t>/</a:t>
            </a:r>
            <a:r>
              <a:rPr kumimoji="0" lang="en-US" altLang="zh-CN" sz="1600" b="0" i="0" u="none" strike="noStrike" kern="1200" cap="none" spc="0" normalizeH="0" baseline="0" noProof="0" dirty="0" err="1">
                <a:ln>
                  <a:noFill/>
                </a:ln>
                <a:solidFill>
                  <a:srgbClr val="008000"/>
                </a:solidFill>
                <a:effectLst/>
                <a:uLnTx/>
                <a:uFillTx/>
                <a:latin typeface="Courier New" panose="02070309020205020404" pitchFamily="49" charset="0"/>
                <a:ea typeface="宋体" panose="02010600030101010101" pitchFamily="2" charset="-122"/>
                <a:cs typeface="+mn-cs"/>
              </a:rPr>
              <a:t>app_trade_order</a:t>
            </a:r>
            <a:endParaRPr kumimoji="0" lang="zh-CN" altLang="en-US" sz="1600" b="0" i="0" u="none" strike="noStrike" kern="1200" cap="none" spc="0" normalizeH="0" baseline="0" noProof="0" dirty="0">
              <a:ln>
                <a:noFill/>
              </a:ln>
              <a:solidFill>
                <a:prstClr val="black"/>
              </a:solidFill>
              <a:effectLst/>
              <a:uLnTx/>
              <a:uFillTx/>
              <a:latin typeface="Calibri" panose="020F0502020204030204"/>
              <a:ea typeface="黑体" panose="02010609060101010101" pitchFamily="49" charset="-122"/>
              <a:cs typeface="+mn-cs"/>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257301" y="746562"/>
            <a:ext cx="10018528" cy="369332"/>
          </a:xfrm>
          <a:prstGeom prst="rect">
            <a:avLst/>
          </a:prstGeom>
          <a:noFill/>
        </p:spPr>
        <p:txBody>
          <a:bodyPr wrap="square">
            <a:spAutoFit/>
          </a:bodyPr>
          <a:lstStyle/>
          <a:p>
            <a:pPr marL="2114550" marR="0" lvl="4" indent="-285750" algn="l" defTabSz="914400" rtl="0" eaLnBrk="1" fontAlgn="auto" latinLnBrk="0" hangingPunct="1">
              <a:lnSpc>
                <a:spcPct val="100000"/>
              </a:lnSpc>
              <a:spcBef>
                <a:spcPts val="200"/>
              </a:spcBef>
              <a:spcAft>
                <a:spcPts val="250"/>
              </a:spcAft>
              <a:buClrTx/>
              <a:buSzTx/>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导出用户订单指标数据</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665863" y="1050192"/>
            <a:ext cx="8431618" cy="338554"/>
          </a:xfrm>
          <a:prstGeom prst="rect">
            <a:avLst/>
          </a:prstGeom>
          <a:noFill/>
        </p:spPr>
        <p:txBody>
          <a:bodyPr wrap="square">
            <a:spAutoFit/>
          </a:bodyPr>
          <a:lstStyle/>
          <a:p>
            <a:pPr marL="1600200" marR="0" lvl="3" indent="-228600" algn="l" defTabSz="914400" rtl="0" eaLnBrk="1" fontAlgn="auto" latinLnBrk="0" hangingPunct="1">
              <a:lnSpc>
                <a:spcPct val="100000"/>
              </a:lnSpc>
              <a:spcBef>
                <a:spcPts val="0"/>
              </a:spcBef>
              <a:spcAft>
                <a:spcPts val="0"/>
              </a:spcAft>
              <a:buClrTx/>
              <a:buSzPts val="1400"/>
              <a:buFont typeface="微软雅黑" panose="020B0503020204020204" pitchFamily="34" charset="-122"/>
              <a:buAutoNum type="arabicPeriod"/>
              <a:defRPr/>
            </a:pP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创建</a:t>
            </a:r>
            <a:r>
              <a:rPr kumimoji="0" lang="en-US" altLang="zh-CN" sz="1600" b="1" i="0" u="none" strike="noStrike" kern="1200" cap="none" spc="0" normalizeH="0" baseline="0" noProof="0" dirty="0" err="1">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Mysql</a:t>
            </a:r>
            <a:r>
              <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目标表</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6" name="文本框 5"/>
          <p:cNvSpPr txBox="1"/>
          <p:nvPr/>
        </p:nvSpPr>
        <p:spPr>
          <a:xfrm>
            <a:off x="908641" y="1420988"/>
            <a:ext cx="10234280" cy="5262979"/>
          </a:xfrm>
          <a:prstGeom prst="rect">
            <a:avLst/>
          </a:prstGeom>
          <a:solidFill>
            <a:srgbClr val="FFFFE4"/>
          </a:solidFill>
          <a:ln>
            <a:solidFill>
              <a:schemeClr val="tx1"/>
            </a:solidFill>
          </a:ln>
        </p:spPr>
        <p:txBody>
          <a:bodyPr wrap="square">
            <a:spAutoFit/>
          </a:bodyPr>
          <a:lstStyle/>
          <a:p>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CREATE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TABLE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hive_app_result</a:t>
            </a:r>
            <a:r>
              <a:rPr lang="en-US" altLang="zh-CN" sz="1200" b="1" dirty="0" err="1">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user_order_measure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userid</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用户</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id</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username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用户名称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first_paytime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第一次消费时间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lastest_paytime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最近一次消费时间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first_day_during_days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首单距今时间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lastest_day_durning_days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尾单距今时间</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min_paymoney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最小消费金额</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max_paymoney</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最大消费金额</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total_count_without_back</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累计消费次数（不含退拒）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total_money_without_back</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累计消费金额（不含退拒）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total_count_without_back_30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天累计消费次数（不含退拒）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total_money_without_back_30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天累计消费金额（不含退拒）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total_count_30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天累计消费次数（含退拒）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total_money_30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30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天累计消费金额（含退拒）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atv</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客单价（含退拒）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atv_withoutback</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客单价（不含退拒）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atv_60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天客单价（含退拒）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atv_60_withoutback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DOUBLE</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近</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60</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天客单价（不含退拒）</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school_order_count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学校下单总数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company_order_count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单位下单总数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home_order_count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家里下单总数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am_order_count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上午下单总数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pm_order_count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下午下单总数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night_order_count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BIGINT</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晚上下单总数</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most_usual_address</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常用收货地址</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most_usual_paytype</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800080"/>
                </a:solidFill>
                <a:effectLst/>
                <a:latin typeface="Courier New" panose="02070309020205020404" pitchFamily="49" charset="0"/>
                <a:ea typeface="宋体" panose="02010600030101010101" pitchFamily="2" charset="-122"/>
                <a:cs typeface="Times New Roman" panose="02020603050405020304" pitchFamily="18" charset="0"/>
              </a:rPr>
              <a:t>VARCHAR</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50</a:t>
            </a:r>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2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a:t>
            </a:r>
            <a:r>
              <a:rPr lang="en-US" altLang="zh-CN" sz="12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r>
              <a:rPr lang="zh-CN" altLang="zh-CN" sz="1200" dirty="0">
                <a:solidFill>
                  <a:srgbClr val="008000"/>
                </a:solidFill>
                <a:effectLst/>
                <a:latin typeface="Courier New" panose="02070309020205020404" pitchFamily="49" charset="0"/>
                <a:ea typeface="宋体" panose="02010600030101010101" pitchFamily="2" charset="-122"/>
                <a:cs typeface="Courier New" panose="02070309020205020404" pitchFamily="49" charset="0"/>
              </a:rPr>
              <a:t>常用支付方式</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2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endParaRPr lang="zh-CN" altLang="zh-CN" sz="12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结果表导出</a:t>
            </a:r>
            <a:endParaRPr kumimoji="1" lang="zh-CN" altLang="en-US" dirty="0"/>
          </a:p>
        </p:txBody>
      </p:sp>
      <p:sp>
        <p:nvSpPr>
          <p:cNvPr id="5" name="文本框 4"/>
          <p:cNvSpPr txBox="1"/>
          <p:nvPr/>
        </p:nvSpPr>
        <p:spPr>
          <a:xfrm>
            <a:off x="-1257301" y="746562"/>
            <a:ext cx="10018528" cy="369332"/>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defRPr/>
            </a:pPr>
            <a:r>
              <a:rPr kumimoji="0" lang="zh-CN" altLang="en-US" sz="1800" b="1" i="0" u="none" strike="noStrike" kern="1200" cap="none" spc="0" normalizeH="0" baseline="0" noProof="0" dirty="0">
                <a:ln>
                  <a:noFill/>
                </a:ln>
                <a:solidFill>
                  <a:srgbClr val="333333"/>
                </a:solidFill>
                <a:effectLst/>
                <a:uLnTx/>
                <a:uFillTx/>
                <a:latin typeface="Open Sans" panose="020B0606030504020204" pitchFamily="34" charset="0"/>
                <a:ea typeface="微软雅黑" panose="020B0503020204020204" pitchFamily="34" charset="-122"/>
                <a:cs typeface="Open Sans" panose="020B0606030504020204" pitchFamily="34" charset="0"/>
              </a:rPr>
              <a:t>导出用户订单指标数据</a:t>
            </a:r>
            <a:endParaRPr kumimoji="0" lang="zh-CN" altLang="zh-CN" sz="1800" b="1"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宋体" panose="02010600030101010101" pitchFamily="2" charset="-122"/>
            </a:endParaRPr>
          </a:p>
        </p:txBody>
      </p:sp>
      <p:sp>
        <p:nvSpPr>
          <p:cNvPr id="9" name="文本框 8"/>
          <p:cNvSpPr txBox="1"/>
          <p:nvPr/>
        </p:nvSpPr>
        <p:spPr>
          <a:xfrm>
            <a:off x="-697760" y="1189797"/>
            <a:ext cx="8431618" cy="338554"/>
          </a:xfrm>
          <a:prstGeom prst="rect">
            <a:avLst/>
          </a:prstGeom>
          <a:noFill/>
        </p:spPr>
        <p:txBody>
          <a:bodyPr wrap="square">
            <a:spAutoFit/>
          </a:bodyPr>
          <a:lstStyle/>
          <a:p>
            <a:pPr marR="0" lvl="3" algn="l" defTabSz="914400" rtl="0" eaLnBrk="1" fontAlgn="auto" latinLnBrk="0" hangingPunct="1">
              <a:lnSpc>
                <a:spcPct val="100000"/>
              </a:lnSpc>
              <a:spcBef>
                <a:spcPts val="0"/>
              </a:spcBef>
              <a:spcAft>
                <a:spcPts val="0"/>
              </a:spcAft>
              <a:buClrTx/>
              <a:buSzPts val="1400"/>
              <a:defRPr/>
            </a:pPr>
            <a:r>
              <a:rPr kumimoji="0" lang="en-US"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2.</a:t>
            </a:r>
            <a:r>
              <a:rPr kumimoji="0" lang="zh-CN" altLang="en-US"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rPr>
              <a:t>数据导出</a:t>
            </a: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6" name="文本框 5"/>
          <p:cNvSpPr txBox="1"/>
          <p:nvPr/>
        </p:nvSpPr>
        <p:spPr>
          <a:xfrm>
            <a:off x="717254" y="1692376"/>
            <a:ext cx="10374718" cy="2031325"/>
          </a:xfrm>
          <a:prstGeom prst="rect">
            <a:avLst/>
          </a:prstGeom>
          <a:solidFill>
            <a:srgbClr val="FFFFE4"/>
          </a:solidFill>
          <a:ln>
            <a:solidFill>
              <a:schemeClr val="tx1"/>
            </a:solidFill>
          </a:ln>
        </p:spPr>
        <p:txBody>
          <a:bodyPr wrap="square">
            <a:spAutoFit/>
          </a:bodyPr>
          <a:lstStyle/>
          <a:p>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export</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server</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FF8000"/>
                </a:solidFill>
                <a:effectLst/>
                <a:latin typeface="Courier New" panose="02070309020205020404" pitchFamily="49" charset="0"/>
                <a:ea typeface="宋体" panose="02010600030101010101" pitchFamily="2" charset="-122"/>
                <a:cs typeface="Times New Roman" panose="02020603050405020304" pitchFamily="18" charset="0"/>
              </a:rPr>
              <a:t>-1.4.7</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b="1" dirty="0">
                <a:solidFill>
                  <a:srgbClr val="0000FF"/>
                </a:solidFill>
                <a:effectLst/>
                <a:latin typeface="Courier New" panose="02070309020205020404" pitchFamily="49" charset="0"/>
                <a:ea typeface="宋体" panose="02010600030101010101" pitchFamily="2" charset="-122"/>
                <a:cs typeface="Times New Roman" panose="02020603050405020304" pitchFamily="18" charset="0"/>
              </a:rPr>
              <a:t>bin</a:t>
            </a:r>
            <a:r>
              <a:rPr lang="en-US" altLang="zh-CN" sz="1800" b="1" dirty="0">
                <a:solidFill>
                  <a:srgbClr val="000080"/>
                </a:solidFill>
                <a:effectLst/>
                <a:latin typeface="Courier New" panose="02070309020205020404" pitchFamily="49" charset="0"/>
                <a:ea typeface="宋体" panose="02010600030101010101" pitchFamily="2" charset="-122"/>
                <a:cs typeface="Times New Roman" panose="02020603050405020304" pitchFamily="18" charset="0"/>
              </a:rPr>
              <a:t>/</a:t>
            </a:r>
            <a:r>
              <a:rPr lang="en-US" altLang="zh-CN" sz="1800" dirty="0" err="1">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sqoop</a:t>
            </a:r>
            <a:r>
              <a:rPr lang="en-US" altLang="zh-CN" sz="1800" dirty="0">
                <a:solidFill>
                  <a:srgbClr val="000000"/>
                </a:solidFill>
                <a:effectLst/>
                <a:latin typeface="Courier New" panose="02070309020205020404" pitchFamily="49" charset="0"/>
                <a:ea typeface="宋体" panose="02010600030101010101" pitchFamily="2" charset="-122"/>
                <a:cs typeface="Times New Roman" panose="02020603050405020304" pitchFamily="18" charset="0"/>
              </a:rPr>
              <a:t> export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--connect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jdbc:mysql</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://192.168.88.100:3306/</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hive_app_result</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--username root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--password 123456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--table </a:t>
            </a:r>
            <a:r>
              <a:rPr lang="en-US" altLang="zh-CN" sz="1800" dirty="0" err="1">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user_order_measure</a:t>
            </a:r>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cs typeface="Times New Roman" panose="02020603050405020304" pitchFamily="18" charset="0"/>
              </a:rPr>
              <a:t>--input-fields-terminated-by '\t' \</a:t>
            </a:r>
            <a:endParaRPr lang="zh-CN" altLang="zh-CN" sz="1800" dirty="0">
              <a:effectLst/>
              <a:latin typeface="微软雅黑 Light" panose="020B0502040204020203" pitchFamily="34" charset="-122"/>
              <a:ea typeface="微软雅黑 Light" panose="020B0502040204020203" pitchFamily="34" charset="-122"/>
              <a:cs typeface="Times New Roman" panose="02020603050405020304" pitchFamily="18" charset="0"/>
            </a:endParaRPr>
          </a:p>
          <a:p>
            <a:r>
              <a:rPr lang="en-US" altLang="zh-CN" sz="1800" dirty="0">
                <a:solidFill>
                  <a:srgbClr val="008000"/>
                </a:solidFill>
                <a:effectLst/>
                <a:latin typeface="Courier New" panose="02070309020205020404" pitchFamily="49" charset="0"/>
                <a:ea typeface="宋体" panose="02010600030101010101" pitchFamily="2" charset="-122"/>
              </a:rPr>
              <a:t>--export-</a:t>
            </a:r>
            <a:r>
              <a:rPr lang="en-US" altLang="zh-CN" sz="1800" dirty="0" err="1">
                <a:solidFill>
                  <a:srgbClr val="008000"/>
                </a:solidFill>
                <a:effectLst/>
                <a:latin typeface="Courier New" panose="02070309020205020404" pitchFamily="49" charset="0"/>
                <a:ea typeface="宋体" panose="02010600030101010101" pitchFamily="2" charset="-122"/>
              </a:rPr>
              <a:t>dir</a:t>
            </a:r>
            <a:r>
              <a:rPr lang="en-US" altLang="zh-CN" sz="1800" dirty="0">
                <a:solidFill>
                  <a:srgbClr val="008000"/>
                </a:solidFill>
                <a:effectLst/>
                <a:latin typeface="Courier New" panose="02070309020205020404" pitchFamily="49" charset="0"/>
                <a:ea typeface="宋体" panose="02010600030101010101" pitchFamily="2" charset="-122"/>
              </a:rPr>
              <a:t> /user/hive/warehouse/</a:t>
            </a:r>
            <a:r>
              <a:rPr lang="en-US" altLang="zh-CN" sz="1800" dirty="0" err="1">
                <a:solidFill>
                  <a:srgbClr val="008000"/>
                </a:solidFill>
                <a:effectLst/>
                <a:latin typeface="Courier New" panose="02070309020205020404" pitchFamily="49" charset="0"/>
                <a:ea typeface="宋体" panose="02010600030101010101" pitchFamily="2" charset="-122"/>
              </a:rPr>
              <a:t>itcast_app.db</a:t>
            </a:r>
            <a:r>
              <a:rPr lang="en-US" altLang="zh-CN" sz="1800" dirty="0">
                <a:solidFill>
                  <a:srgbClr val="008000"/>
                </a:solidFill>
                <a:effectLst/>
                <a:latin typeface="Courier New" panose="02070309020205020404" pitchFamily="49" charset="0"/>
                <a:ea typeface="宋体" panose="02010600030101010101" pitchFamily="2" charset="-122"/>
              </a:rPr>
              <a:t>/</a:t>
            </a:r>
            <a:r>
              <a:rPr lang="en-US" altLang="zh-CN" sz="1800" dirty="0" err="1">
                <a:solidFill>
                  <a:srgbClr val="008000"/>
                </a:solidFill>
                <a:effectLst/>
                <a:latin typeface="Courier New" panose="02070309020205020404" pitchFamily="49" charset="0"/>
                <a:ea typeface="宋体" panose="02010600030101010101" pitchFamily="2" charset="-122"/>
              </a:rPr>
              <a:t>user_order_measure</a:t>
            </a:r>
            <a:endParaRPr kumimoji="0" lang="zh-CN" altLang="zh-CN" sz="1200" b="0" i="0" u="none" strike="noStrike" kern="1200" cap="none" spc="0" normalizeH="0" baseline="0" noProof="0" dirty="0">
              <a:ln>
                <a:noFill/>
              </a:ln>
              <a:solidFill>
                <a:prstClr val="black"/>
              </a:solidFill>
              <a:effectLst/>
              <a:uLnTx/>
              <a:uFillTx/>
              <a:latin typeface="微软雅黑 Light" panose="020B0502040204020203" pitchFamily="34" charset="-122"/>
              <a:ea typeface="微软雅黑 Light" panose="020B0502040204020203" pitchFamily="34" charset="-122"/>
              <a:cs typeface="Times New Roman" panose="02020603050405020304" pitchFamily="18" charset="0"/>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533400" y="244189"/>
            <a:ext cx="9875874" cy="480927"/>
          </a:xfrm>
        </p:spPr>
        <p:txBody>
          <a:bodyPr/>
          <a:lstStyle/>
          <a:p>
            <a:r>
              <a:rPr kumimoji="1" lang="zh-CN" altLang="en-US" dirty="0"/>
              <a:t>数据可视化</a:t>
            </a:r>
            <a:endParaRPr kumimoji="1" lang="zh-CN" altLang="en-US" dirty="0"/>
          </a:p>
        </p:txBody>
      </p:sp>
      <p:sp>
        <p:nvSpPr>
          <p:cNvPr id="5" name="文本框 4"/>
          <p:cNvSpPr txBox="1"/>
          <p:nvPr/>
        </p:nvSpPr>
        <p:spPr>
          <a:xfrm>
            <a:off x="-1257301" y="746562"/>
            <a:ext cx="10018528" cy="368300"/>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defRPr/>
            </a:pPr>
            <a:r>
              <a:rPr lang="en-US" altLang="zh-CN" b="1" dirty="0">
                <a:latin typeface="阿里巴巴普惠体" panose="00020600040101010101"/>
                <a:ea typeface="宋体" panose="02010600030101010101" pitchFamily="2" charset="-122"/>
              </a:rPr>
              <a:t>fineBI</a:t>
            </a:r>
            <a:r>
              <a:rPr lang="zh-CN" altLang="zh-CN" b="1" dirty="0">
                <a:latin typeface="阿里巴巴普惠体" panose="00020600040101010101"/>
                <a:ea typeface="宋体" panose="02010600030101010101" pitchFamily="2" charset="-122"/>
              </a:rPr>
              <a:t>介绍</a:t>
            </a:r>
            <a:endParaRPr lang="zh-CN" altLang="zh-CN" b="1" dirty="0">
              <a:latin typeface="阿里巴巴普惠体" panose="00020600040101010101"/>
              <a:ea typeface="宋体" panose="02010600030101010101" pitchFamily="2" charset="-122"/>
            </a:endParaRPr>
          </a:p>
        </p:txBody>
      </p:sp>
      <p:sp>
        <p:nvSpPr>
          <p:cNvPr id="9" name="文本框 8"/>
          <p:cNvSpPr txBox="1"/>
          <p:nvPr/>
        </p:nvSpPr>
        <p:spPr>
          <a:xfrm>
            <a:off x="-782821" y="1219878"/>
            <a:ext cx="11915110" cy="829945"/>
          </a:xfrm>
          <a:prstGeom prst="rect">
            <a:avLst/>
          </a:prstGeom>
          <a:noFill/>
        </p:spPr>
        <p:txBody>
          <a:bodyPr wrap="square">
            <a:spAutoFit/>
          </a:bodyPr>
          <a:lstStyle/>
          <a:p>
            <a:pPr lvl="3">
              <a:buSzPts val="1400"/>
            </a:pP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fineBI</a:t>
            </a: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是一款开源的现代化企业级</a:t>
            </a:r>
            <a:r>
              <a:rPr lang="en-US"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BI</a:t>
            </a: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。它是目前开源的数据分析和可视化工具中比较好用的，功能简单但可以满足我们对数据的基本需求，支持多种数据源，图表类型多，易维护，易进行二次开发</a:t>
            </a:r>
            <a:r>
              <a:rPr lang="zh-CN" altLang="zh-CN" sz="1600" dirty="0">
                <a:solidFill>
                  <a:srgbClr val="34495E"/>
                </a:solidFill>
                <a:effectLst/>
                <a:latin typeface="阿里巴巴普惠体" panose="00020600040101010101"/>
                <a:ea typeface="微软雅黑" panose="020B0503020204020204" pitchFamily="34" charset="-122"/>
                <a:cs typeface="微软雅黑" panose="020B0503020204020204" pitchFamily="34" charset="-122"/>
              </a:rPr>
              <a:t>。</a:t>
            </a:r>
            <a:endParaRPr lang="zh-CN" altLang="zh-CN" sz="1600" dirty="0">
              <a:effectLst/>
              <a:latin typeface="阿里巴巴普惠体" panose="00020600040101010101"/>
              <a:ea typeface="微软雅黑 Light" panose="020B0502040204020203" pitchFamily="34" charset="-122"/>
              <a:cs typeface="Times New Roman" panose="02020603050405020304" pitchFamily="18" charset="0"/>
            </a:endParaRPr>
          </a:p>
          <a:p>
            <a:pPr marL="1371600" marR="0" lvl="3" indent="0" algn="l" defTabSz="914400" rtl="0" eaLnBrk="1" fontAlgn="auto" latinLnBrk="0" hangingPunct="1">
              <a:lnSpc>
                <a:spcPct val="100000"/>
              </a:lnSpc>
              <a:spcBef>
                <a:spcPts val="0"/>
              </a:spcBef>
              <a:spcAft>
                <a:spcPts val="0"/>
              </a:spcAft>
              <a:buClrTx/>
              <a:buSzPts val="1400"/>
              <a:buFontTx/>
              <a:buNone/>
              <a:defRPr/>
            </a:pPr>
            <a:endParaRPr kumimoji="0" lang="zh-CN" altLang="zh-CN" sz="1600" b="1" i="0" u="none" strike="noStrike" kern="1200" cap="none" spc="0" normalizeH="0" baseline="0" noProof="0" dirty="0">
              <a:ln>
                <a:noFill/>
              </a:ln>
              <a:solidFill>
                <a:prstClr val="black"/>
              </a:solidFill>
              <a:effectLst/>
              <a:uLnTx/>
              <a:uFillTx/>
              <a:latin typeface="微软雅黑" panose="020B0503020204020204" pitchFamily="34" charset="-122"/>
              <a:ea typeface="宋体" panose="02010600030101010101" pitchFamily="2" charset="-122"/>
              <a:cs typeface="宋体" panose="02010600030101010101" pitchFamily="2" charset="-122"/>
            </a:endParaRPr>
          </a:p>
        </p:txBody>
      </p:sp>
      <p:sp>
        <p:nvSpPr>
          <p:cNvPr id="7" name="文本框 6"/>
          <p:cNvSpPr txBox="1"/>
          <p:nvPr/>
        </p:nvSpPr>
        <p:spPr>
          <a:xfrm>
            <a:off x="-1257301" y="1970193"/>
            <a:ext cx="10018528" cy="369332"/>
          </a:xfrm>
          <a:prstGeom prst="rect">
            <a:avLst/>
          </a:prstGeom>
          <a:noFill/>
        </p:spPr>
        <p:txBody>
          <a:bodyPr wrap="square">
            <a:spAutoFit/>
          </a:bodyPr>
          <a:lstStyle/>
          <a:p>
            <a:pPr marL="2114550" lvl="4" indent="-285750">
              <a:spcBef>
                <a:spcPts val="200"/>
              </a:spcBef>
              <a:spcAft>
                <a:spcPts val="250"/>
              </a:spcAft>
              <a:buFont typeface="Wingdings" panose="05000000000000000000" pitchFamily="2" charset="2"/>
              <a:buChar char="l"/>
              <a:defRPr/>
            </a:pPr>
            <a:r>
              <a:rPr lang="zh-CN" altLang="zh-CN" sz="1800" b="1" dirty="0">
                <a:effectLst/>
                <a:latin typeface="阿里巴巴普惠体" panose="00020600040101010101"/>
                <a:ea typeface="宋体" panose="02010600030101010101" pitchFamily="2" charset="-122"/>
                <a:cs typeface="宋体" panose="02010600030101010101" pitchFamily="2" charset="-122"/>
              </a:rPr>
              <a:t>特点</a:t>
            </a:r>
            <a:endParaRPr lang="zh-CN" altLang="zh-CN" sz="1800" b="1" dirty="0">
              <a:effectLst/>
              <a:latin typeface="阿里巴巴普惠体" panose="00020600040101010101"/>
              <a:ea typeface="宋体" panose="02010600030101010101" pitchFamily="2" charset="-122"/>
              <a:cs typeface="宋体" panose="02010600030101010101" pitchFamily="2" charset="-122"/>
            </a:endParaRPr>
          </a:p>
        </p:txBody>
      </p:sp>
      <p:sp>
        <p:nvSpPr>
          <p:cNvPr id="8" name="文本框 7"/>
          <p:cNvSpPr txBox="1"/>
          <p:nvPr/>
        </p:nvSpPr>
        <p:spPr>
          <a:xfrm>
            <a:off x="732319" y="2484095"/>
            <a:ext cx="6725092" cy="1461939"/>
          </a:xfrm>
          <a:prstGeom prst="rect">
            <a:avLst/>
          </a:prstGeom>
          <a:noFill/>
        </p:spPr>
        <p:txBody>
          <a:bodyPr wrap="square">
            <a:spAutoFit/>
          </a:bodyPr>
          <a:lstStyle/>
          <a:p>
            <a:pPr marL="342900" lvl="0" indent="-342900">
              <a:spcBef>
                <a:spcPts val="465"/>
              </a:spcBef>
              <a:spcAft>
                <a:spcPts val="465"/>
              </a:spcAft>
              <a:buFont typeface="+mj-lt"/>
              <a:buAutoNum type="arabicPeriod"/>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丰富的数据可视化集</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342900" lvl="0" indent="-342900">
              <a:spcBef>
                <a:spcPts val="465"/>
              </a:spcBef>
              <a:spcAft>
                <a:spcPts val="465"/>
              </a:spcAft>
              <a:buFont typeface="+mj-lt"/>
              <a:buAutoNum type="arabicPeriod"/>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易于使用的界面，用于浏览和可视化数据</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342900" lvl="0" indent="-342900">
              <a:spcBef>
                <a:spcPts val="465"/>
              </a:spcBef>
              <a:spcAft>
                <a:spcPts val="465"/>
              </a:spcAft>
              <a:buFont typeface="+mj-lt"/>
              <a:buAutoNum type="arabicPeriod"/>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创建和共享仪表板</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a:p>
            <a:pPr marL="342900" lvl="0" indent="-342900">
              <a:spcBef>
                <a:spcPts val="465"/>
              </a:spcBef>
              <a:spcAft>
                <a:spcPts val="465"/>
              </a:spcAft>
              <a:buFont typeface="+mj-lt"/>
              <a:buAutoNum type="arabicPeriod"/>
            </a:pPr>
            <a:r>
              <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rPr>
              <a:t>可提供身份验证</a:t>
            </a:r>
            <a:endParaRPr lang="zh-CN" altLang="zh-CN" sz="1600" dirty="0">
              <a:solidFill>
                <a:prstClr val="black"/>
              </a:solidFill>
              <a:latin typeface="微软雅黑 Light" panose="020B0502040204020203" pitchFamily="34" charset="-122"/>
              <a:ea typeface="阿里巴巴普惠体" panose="00020600040101010101"/>
              <a:cs typeface="Times New Roman" panose="02020603050405020304" pitchFamily="18" charset="0"/>
            </a:endParaRPr>
          </a:p>
        </p:txBody>
      </p:sp>
      <p:pic>
        <p:nvPicPr>
          <p:cNvPr id="10" name="图片 9" descr="1571530919443"/>
          <p:cNvPicPr/>
          <p:nvPr/>
        </p:nvPicPr>
        <p:blipFill>
          <a:blip r:embed="rId1"/>
          <a:stretch>
            <a:fillRect/>
          </a:stretch>
        </p:blipFill>
        <p:spPr>
          <a:xfrm>
            <a:off x="5431583" y="2605887"/>
            <a:ext cx="6006832" cy="2560701"/>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a:t>
            </a:r>
            <a:r>
              <a:rPr lang="en-US" altLang="zh-CN"/>
              <a:t>MySQL</a:t>
            </a:r>
            <a:r>
              <a:rPr lang="zh-CN" altLang="en-US"/>
              <a:t>连接</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991995" y="1569085"/>
            <a:ext cx="6458585" cy="467868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连接表数据</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1001395" y="2526665"/>
            <a:ext cx="4998720" cy="2933700"/>
          </a:xfrm>
          <a:prstGeom prst="rect">
            <a:avLst/>
          </a:prstGeom>
        </p:spPr>
      </p:pic>
      <p:pic>
        <p:nvPicPr>
          <p:cNvPr id="6" name="图片 5"/>
          <p:cNvPicPr>
            <a:picLocks noChangeAspect="1"/>
          </p:cNvPicPr>
          <p:nvPr/>
        </p:nvPicPr>
        <p:blipFill>
          <a:blip r:embed="rId2"/>
          <a:stretch>
            <a:fillRect/>
          </a:stretch>
        </p:blipFill>
        <p:spPr>
          <a:xfrm>
            <a:off x="6456680" y="2351405"/>
            <a:ext cx="4724400" cy="328422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连接表数据</a:t>
            </a:r>
            <a:endParaRPr lang="zh-CN" altLang="en-US"/>
          </a:p>
        </p:txBody>
      </p:sp>
      <p:sp>
        <p:nvSpPr>
          <p:cNvPr id="3" name="文本占位符 2"/>
          <p:cNvSpPr>
            <a:spLocks noGrp="1"/>
          </p:cNvSpPr>
          <p:nvPr>
            <p:ph type="body" sz="quarter" idx="10"/>
          </p:nvPr>
        </p:nvSpPr>
        <p:spPr/>
        <p:txBody>
          <a:bodyPr/>
          <a:p>
            <a:r>
              <a:rPr lang="zh-CN" altLang="en-US"/>
              <a:t>选择表</a:t>
            </a:r>
            <a:endParaRPr lang="zh-CN" altLang="en-US"/>
          </a:p>
        </p:txBody>
      </p:sp>
      <p:sp>
        <p:nvSpPr>
          <p:cNvPr id="4" name="文本占位符 3"/>
          <p:cNvSpPr>
            <a:spLocks noGrp="1"/>
          </p:cNvSpPr>
          <p:nvPr>
            <p:ph type="body" sz="quarter" idx="11"/>
          </p:nvPr>
        </p:nvSpPr>
        <p:spPr/>
        <p:txBody>
          <a:bodyPr/>
          <a:p>
            <a:endParaRPr lang="zh-CN" altLang="en-US"/>
          </a:p>
        </p:txBody>
      </p:sp>
      <p:pic>
        <p:nvPicPr>
          <p:cNvPr id="5" name="图片 4"/>
          <p:cNvPicPr>
            <a:picLocks noChangeAspect="1"/>
          </p:cNvPicPr>
          <p:nvPr/>
        </p:nvPicPr>
        <p:blipFill>
          <a:blip r:embed="rId1"/>
          <a:stretch>
            <a:fillRect/>
          </a:stretch>
        </p:blipFill>
        <p:spPr>
          <a:xfrm>
            <a:off x="781685" y="1840865"/>
            <a:ext cx="4617720" cy="2903220"/>
          </a:xfrm>
          <a:prstGeom prst="rect">
            <a:avLst/>
          </a:prstGeom>
        </p:spPr>
      </p:pic>
      <p:pic>
        <p:nvPicPr>
          <p:cNvPr id="6" name="图片 5"/>
          <p:cNvPicPr>
            <a:picLocks noChangeAspect="1"/>
          </p:cNvPicPr>
          <p:nvPr/>
        </p:nvPicPr>
        <p:blipFill>
          <a:blip r:embed="rId2"/>
          <a:stretch>
            <a:fillRect/>
          </a:stretch>
        </p:blipFill>
        <p:spPr>
          <a:xfrm>
            <a:off x="5836920" y="2019935"/>
            <a:ext cx="5345430" cy="2545080"/>
          </a:xfrm>
          <a:prstGeom prst="rect">
            <a:avLst/>
          </a:prstGeom>
        </p:spPr>
      </p:pic>
    </p:spTree>
  </p:cSld>
  <p:clrMapOvr>
    <a:masterClrMapping/>
  </p:clrMapOvr>
</p:sld>
</file>

<file path=ppt/tags/tag1.xml><?xml version="1.0" encoding="utf-8"?>
<p:tagLst xmlns:p="http://schemas.openxmlformats.org/presentationml/2006/main">
  <p:tag name="KSO_WM_UNIT_TABLE_BEAUTIFY" val="smartTable{dfd01708-7721-4e3b-9457-a3aacb4c7257}"/>
</p:tagLst>
</file>

<file path=ppt/tags/tag2.xml><?xml version="1.0" encoding="utf-8"?>
<p:tagLst xmlns:p="http://schemas.openxmlformats.org/presentationml/2006/main">
  <p:tag name="KSO_WM_UNIT_TABLE_BEAUTIFY" val="smartTable{09418e6c-b315-4dc8-b25b-f5eb1cf4f1a9}"/>
</p:tagLst>
</file>

<file path=ppt/tags/tag3.xml><?xml version="1.0" encoding="utf-8"?>
<p:tagLst xmlns:p="http://schemas.openxmlformats.org/presentationml/2006/main">
  <p:tag name="KSO_WM_UNIT_TABLE_BEAUTIFY" val="smartTable{60dda542-3c77-48bf-b330-9160429af478}"/>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tailEnd type="triangle"/>
        </a:ln>
      </a:spPr>
      <a:bodyPr/>
      <a:lstStyle/>
      <a:style>
        <a:lnRef idx="1">
          <a:schemeClr val="dk1"/>
        </a:lnRef>
        <a:fillRef idx="0">
          <a:schemeClr val="dk1"/>
        </a:fillRef>
        <a:effectRef idx="0">
          <a:schemeClr val="dk1"/>
        </a:effectRef>
        <a:fontRef idx="minor">
          <a:schemeClr val="tx1"/>
        </a:fontRef>
      </a:style>
    </a:ln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4_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55683</Words>
  <Application>WPS 演示</Application>
  <PresentationFormat>宽屏</PresentationFormat>
  <Paragraphs>4048</Paragraphs>
  <Slides>161</Slides>
  <Notes>3</Notes>
  <HiddenSlides>0</HiddenSlides>
  <MMClips>0</MMClips>
  <ScaleCrop>false</ScaleCrop>
  <HeadingPairs>
    <vt:vector size="6" baseType="variant">
      <vt:variant>
        <vt:lpstr>已用的字体</vt:lpstr>
      </vt:variant>
      <vt:variant>
        <vt:i4>26</vt:i4>
      </vt:variant>
      <vt:variant>
        <vt:lpstr>主题</vt:lpstr>
      </vt:variant>
      <vt:variant>
        <vt:i4>8</vt:i4>
      </vt:variant>
      <vt:variant>
        <vt:lpstr>幻灯片标题</vt:lpstr>
      </vt:variant>
      <vt:variant>
        <vt:i4>161</vt:i4>
      </vt:variant>
    </vt:vector>
  </HeadingPairs>
  <TitlesOfParts>
    <vt:vector size="195"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Calibri</vt:lpstr>
      <vt:lpstr>阿里巴巴普惠体</vt:lpstr>
      <vt:lpstr>Segoe Print</vt:lpstr>
      <vt:lpstr>Alibaba PuHuiTi B</vt:lpstr>
      <vt:lpstr>Times New Roman</vt:lpstr>
      <vt:lpstr>Symbol</vt:lpstr>
      <vt:lpstr>Open Sans</vt:lpstr>
      <vt:lpstr>等线</vt:lpstr>
      <vt:lpstr>Arial Unicode MS</vt:lpstr>
      <vt:lpstr>PingFang SC</vt:lpstr>
      <vt:lpstr>Courier New</vt:lpstr>
      <vt:lpstr>Consolas</vt:lpstr>
      <vt:lpstr>封面2</vt:lpstr>
      <vt:lpstr>目录</vt:lpstr>
      <vt:lpstr>学习目标</vt:lpstr>
      <vt:lpstr>章节页版式（一级+二级标题）</vt:lpstr>
      <vt:lpstr>章节页版式（一级标题）</vt:lpstr>
      <vt:lpstr>正文设计方案</vt:lpstr>
      <vt:lpstr>5_结束页设计方案</vt:lpstr>
      <vt:lpstr>4_正文设计方案</vt:lpstr>
      <vt:lpstr>第十章  数仓实战之智能电商分析平台</vt:lpstr>
      <vt:lpstr>PowerPoint 演示文稿</vt:lpstr>
      <vt:lpstr>项目业务背景-行业介绍</vt:lpstr>
      <vt:lpstr>项目业务背景-电商业务系统简介</vt:lpstr>
      <vt:lpstr>项目业务背景</vt:lpstr>
      <vt:lpstr>PowerPoint 演示文稿</vt:lpstr>
      <vt:lpstr>技术选型</vt:lpstr>
      <vt:lpstr>项目架构</vt:lpstr>
      <vt:lpstr>项目技术架构</vt:lpstr>
      <vt:lpstr>PowerPoint 演示文稿</vt:lpstr>
      <vt:lpstr>数据仓库维度模型设计-维度建模基本概念</vt:lpstr>
      <vt:lpstr>数据仓库维度模型设计-事实表</vt:lpstr>
      <vt:lpstr>数据仓库维度模型设计-事实表</vt:lpstr>
      <vt:lpstr>数据仓库维度模型设计-维度表</vt:lpstr>
      <vt:lpstr>数据仓库维度模型设计-维度建模方式</vt:lpstr>
      <vt:lpstr>数据仓库维度模型设计-维度建模方式</vt:lpstr>
      <vt:lpstr>数据仓库维度模型设计-维度建模方式</vt:lpstr>
      <vt:lpstr>数据仓库维度模型设计</vt:lpstr>
      <vt:lpstr>PowerPoint 演示文稿</vt:lpstr>
      <vt:lpstr>ETL框架-Sqoop-介绍 </vt:lpstr>
      <vt:lpstr>ETL框架-Sqoop-安装</vt:lpstr>
      <vt:lpstr>ETL框架-Sqoop</vt:lpstr>
      <vt:lpstr>PowerPoint 演示文稿</vt:lpstr>
      <vt:lpstr>缓慢变化维-简介</vt:lpstr>
      <vt:lpstr>缓慢变化维-拉链表</vt:lpstr>
      <vt:lpstr>缓慢变化维-拉链表</vt:lpstr>
      <vt:lpstr>缓慢变化维-拉链表</vt:lpstr>
      <vt:lpstr>缓慢变化维-拉链表</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缓慢变化维-拉链表代码实现</vt:lpstr>
      <vt:lpstr>缓慢变化维</vt:lpstr>
      <vt:lpstr>PowerPoint 演示文稿</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项目数据表解析-业务系统表结构介绍</vt:lpstr>
      <vt:lpstr>项目数据表解析-表结构关系</vt:lpstr>
      <vt:lpstr>项目环境初始化-导入mysql业务数据</vt:lpstr>
      <vt:lpstr>项目环境初始化-Hive创建分层数据库和表</vt:lpstr>
      <vt:lpstr>项目环境初始化-Hive创建分层数据库和表</vt:lpstr>
      <vt:lpstr>ODS层数据采集-事实表数据采集</vt:lpstr>
      <vt:lpstr>ODS层数据采集-事实表数据采集</vt:lpstr>
      <vt:lpstr>ODS层数据采集-维度表数据采集</vt:lpstr>
      <vt:lpstr>ODS层数据采集-表数据测试</vt:lpstr>
      <vt:lpstr>DW层数据加载-订单事实表数据加载-拉链表</vt:lpstr>
      <vt:lpstr>DW层数据加载-订单事实表数据加载-拉链表</vt:lpstr>
      <vt:lpstr>DW层数据加载-订单事实表数据加载-拉链表</vt:lpstr>
      <vt:lpstr>DW层数据加载-订单事实表数据加载-拉链表</vt:lpstr>
      <vt:lpstr>DW层数据加载-订单事实表数据加载-拉链表</vt:lpstr>
      <vt:lpstr>DW层数据加载-订单事实表数据加载-拉链表</vt:lpstr>
      <vt:lpstr>DW层数据加载-其他事实表数据加载</vt:lpstr>
      <vt:lpstr>DW层数据加载-其他事实表数据加载</vt:lpstr>
      <vt:lpstr>APP层指标开发-指标开发1-时间维度分析业务开发</vt:lpstr>
      <vt:lpstr>APP层指标开发-指标开发1-时间维度分析业务开发</vt:lpstr>
      <vt:lpstr>APP层指标开发-指标开发1-时间维度分析业务开发</vt:lpstr>
      <vt:lpstr>APP层指标开发-指标开发1-时间维度分析业务开发</vt:lpstr>
      <vt:lpstr>APP层指标开发-指标开发1-时间维度分析业务开发</vt:lpstr>
      <vt:lpstr>APP层指标开发-指标开发1-时间维度分析业务开发</vt:lpstr>
      <vt:lpstr>APP层指标开发-指标开发1-时间维度分析业务开发</vt:lpstr>
      <vt:lpstr>APP层指标开发-指标开发1-时间维度分析业务开发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APP层指标开发-指标开发2-订单分析地域、分类维度分析业务开发</vt:lpstr>
      <vt:lpstr>结果表导出</vt:lpstr>
      <vt:lpstr>结果表导出</vt:lpstr>
      <vt:lpstr>结果表导出</vt:lpstr>
      <vt:lpstr>结果表导出</vt:lpstr>
      <vt:lpstr>结果表导出</vt:lpstr>
      <vt:lpstr>结果表导出</vt:lpstr>
      <vt:lpstr>数据可视化</vt:lpstr>
      <vt:lpstr>创建MySQL连接</vt:lpstr>
      <vt:lpstr>连接表数据</vt:lpstr>
      <vt:lpstr>连接表数据</vt:lpstr>
      <vt:lpstr>连接表数据</vt:lpstr>
      <vt:lpstr>创建仪表板</vt:lpstr>
      <vt:lpstr>添加组件</vt:lpstr>
      <vt:lpstr>二级分类金额分析</vt:lpstr>
      <vt:lpstr>二级分类金额分析</vt:lpstr>
      <vt:lpstr>二级分类饼图</vt:lpstr>
      <vt:lpstr>支付方式分析</vt:lpstr>
      <vt:lpstr>支付方式分析</vt:lpstr>
      <vt:lpstr>仪表板</vt:lpstr>
      <vt:lpstr>业务数据分析</vt:lpstr>
      <vt:lpstr>PowerPoint 演示文稿</vt:lpstr>
      <vt:lpstr>网络流量日志数据分析-概述</vt:lpstr>
      <vt:lpstr>网络流量日志数据分析-数据处理流程</vt:lpstr>
      <vt:lpstr>网络流量日志数据分析-数据采集</vt:lpstr>
      <vt:lpstr>网络流量日志数据分析-数据采集</vt:lpstr>
      <vt:lpstr>网络流量日志数据分析-数据采集</vt:lpstr>
      <vt:lpstr>网络流量日志数据分析-数据采集</vt:lpstr>
      <vt:lpstr>网络流量日志数据分析-数据采集-Flume框架</vt:lpstr>
      <vt:lpstr>网络流量日志数据分析-数据采集-Flume框架</vt:lpstr>
      <vt:lpstr>网络流量日志数据分析-数据采集-Flume框架</vt:lpstr>
      <vt:lpstr>网络流量日志数据分析-数据采集-Flume框架</vt:lpstr>
      <vt:lpstr>网络流量日志数据分析-点击流模型数据</vt:lpstr>
      <vt:lpstr>网络流量日志数据分析-点击流模型数据</vt:lpstr>
      <vt:lpstr>网络流量日志数据分析-点击流模型数据</vt:lpstr>
      <vt:lpstr>网络流量日志数据分析-点击流模型数据</vt:lpstr>
      <vt:lpstr>网络日志数据分析-数据加载</vt:lpstr>
      <vt:lpstr>网络日志数据分析-数据加载</vt:lpstr>
      <vt:lpstr>网络日志数据分析-数据加载</vt:lpstr>
      <vt:lpstr>网络日志数据分析-数据加载</vt:lpstr>
      <vt:lpstr>网络日志数据分析-数据加载</vt:lpstr>
      <vt:lpstr>网络日志数据分析-明细表、宽表实现</vt:lpstr>
      <vt:lpstr>网络日志数据分析-明细表、宽表实现</vt:lpstr>
      <vt:lpstr>网络日志数据分析-明细表、宽表实现</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网络日志数据分析-APP层数据指标开发</vt:lpstr>
      <vt:lpstr>网络日志数据分析-结果表导出</vt:lpstr>
      <vt:lpstr>fineBI创建连接</vt:lpstr>
      <vt:lpstr>连接表数据</vt:lpstr>
      <vt:lpstr>连接表数据</vt:lpstr>
      <vt:lpstr>选择仪表板</vt:lpstr>
      <vt:lpstr>按时间分析访问次数</vt:lpstr>
      <vt:lpstr>不同网址访问次数分析</vt:lpstr>
      <vt:lpstr>不同深度的访问次数分析</vt:lpstr>
      <vt:lpstr>按小时分析访问次数</vt:lpstr>
      <vt:lpstr>仪表板</vt:lpstr>
      <vt:lpstr>日志数据处理</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syz</cp:lastModifiedBy>
  <cp:revision>1498</cp:revision>
  <dcterms:created xsi:type="dcterms:W3CDTF">2020-03-31T02:23:00Z</dcterms:created>
  <dcterms:modified xsi:type="dcterms:W3CDTF">2021-06-19T02:18:23Z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89E1189D9AF84EEBBAAD7E8042C8F783</vt:lpwstr>
  </property>
  <property fmtid="{D5CDD505-2E9C-101B-9397-08002B2CF9AE}" pid="3" name="KSOProductBuildVer">
    <vt:lpwstr>2052-11.1.0.10495</vt:lpwstr>
  </property>
</Properties>
</file>